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97" r:id="rId2"/>
    <p:sldId id="454" r:id="rId3"/>
    <p:sldId id="585" r:id="rId4"/>
    <p:sldId id="511" r:id="rId5"/>
    <p:sldId id="327" r:id="rId6"/>
    <p:sldId id="328" r:id="rId7"/>
    <p:sldId id="329" r:id="rId8"/>
    <p:sldId id="514" r:id="rId9"/>
    <p:sldId id="515" r:id="rId10"/>
    <p:sldId id="516" r:id="rId11"/>
    <p:sldId id="358" r:id="rId12"/>
    <p:sldId id="517" r:id="rId13"/>
    <p:sldId id="385" r:id="rId14"/>
    <p:sldId id="387" r:id="rId15"/>
    <p:sldId id="592" r:id="rId16"/>
    <p:sldId id="386" r:id="rId17"/>
    <p:sldId id="595" r:id="rId18"/>
    <p:sldId id="445" r:id="rId19"/>
    <p:sldId id="419" r:id="rId20"/>
    <p:sldId id="422" r:id="rId21"/>
    <p:sldId id="370" r:id="rId22"/>
    <p:sldId id="342" r:id="rId23"/>
    <p:sldId id="395" r:id="rId24"/>
    <p:sldId id="344" r:id="rId25"/>
    <p:sldId id="388" r:id="rId26"/>
    <p:sldId id="389" r:id="rId27"/>
    <p:sldId id="439" r:id="rId28"/>
    <p:sldId id="440" r:id="rId29"/>
    <p:sldId id="441" r:id="rId30"/>
    <p:sldId id="383" r:id="rId31"/>
    <p:sldId id="368" r:id="rId32"/>
    <p:sldId id="590"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0"/>
    <p:restoredTop sz="51508"/>
  </p:normalViewPr>
  <p:slideViewPr>
    <p:cSldViewPr snapToGrid="0" snapToObjects="1">
      <p:cViewPr varScale="1">
        <p:scale>
          <a:sx n="87" d="100"/>
          <a:sy n="87" d="100"/>
        </p:scale>
        <p:origin x="14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38CFB7-74D8-884D-94AA-171CA07B4B9C}"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0EE51E-09C1-C64B-98DC-95B3CDF0ACD9}" type="slidenum">
              <a:rPr lang="en-US" smtClean="0"/>
              <a:t>‹#›</a:t>
            </a:fld>
            <a:endParaRPr lang="en-US"/>
          </a:p>
        </p:txBody>
      </p:sp>
    </p:spTree>
    <p:extLst>
      <p:ext uri="{BB962C8B-B14F-4D97-AF65-F5344CB8AC3E}">
        <p14:creationId xmlns:p14="http://schemas.microsoft.com/office/powerpoint/2010/main" val="23436064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we’re going to be covering the basics of a predictive model that’s likely to be familiar to many of you – logistic regression</a:t>
            </a:r>
          </a:p>
          <a:p>
            <a:pPr marL="171450" indent="-171450">
              <a:buFontTx/>
              <a:buChar char="-"/>
            </a:pPr>
            <a:r>
              <a:rPr lang="en-US" dirty="0"/>
              <a:t>We’ll primarily be talking about the model itself – the form of the logistic regression equation</a:t>
            </a:r>
          </a:p>
          <a:p>
            <a:pPr marL="171450" indent="-171450">
              <a:buFontTx/>
              <a:buChar char="-"/>
            </a:pPr>
            <a:r>
              <a:rPr lang="en-US" dirty="0"/>
              <a:t>and we’ll start to think about how we can tune (or learn) parameters that are well matched to a specific dataset</a:t>
            </a:r>
          </a:p>
          <a:p>
            <a:pPr marL="171450" indent="-171450">
              <a:buFontTx/>
              <a:buChar char="-"/>
            </a:pPr>
            <a:endParaRPr lang="en-US" dirty="0"/>
          </a:p>
          <a:p>
            <a:pPr marL="171450" indent="-171450">
              <a:buFontTx/>
              <a:buChar char="-"/>
            </a:pPr>
            <a:r>
              <a:rPr lang="en-US" dirty="0"/>
              <a:t>We’re going to take a look at two different examples – one is clinical, and may be similar to other examples you’ve seen</a:t>
            </a:r>
          </a:p>
          <a:p>
            <a:pPr marL="171450" indent="-171450">
              <a:buFontTx/>
              <a:buChar char="-"/>
            </a:pPr>
            <a:r>
              <a:rPr lang="en-US" dirty="0"/>
              <a:t>The other is much more visual, and will help us later when we start exploring computer vision</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Then, we have the logistic link function to convert those predicted log-odds to predicted probabilities.</a:t>
            </a:r>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7541484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now continue to dig into logistic regression through two examples.</a:t>
            </a:r>
          </a:p>
          <a:p>
            <a:r>
              <a:rPr lang="en-US" dirty="0"/>
              <a:t>The first of these will be clinical – let’s return to ICU mortality prediction</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322910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this example, </a:t>
            </a:r>
            <a:r>
              <a:rPr lang="en-US" dirty="0" err="1"/>
              <a:t>y_i</a:t>
            </a:r>
            <a:r>
              <a:rPr lang="en-US" dirty="0"/>
              <a:t> is a binary variable indicating whether the patient survives their ICU stay</a:t>
            </a:r>
          </a:p>
          <a:p>
            <a:r>
              <a:rPr lang="en-US" dirty="0"/>
              <a:t>And let’s suppose the </a:t>
            </a:r>
            <a:r>
              <a:rPr lang="en-US" dirty="0" err="1"/>
              <a:t>x_i</a:t>
            </a:r>
            <a:r>
              <a:rPr lang="en-US" dirty="0"/>
              <a:t> are a set of demographic variables and physiologic measurements collected at the time of admission</a:t>
            </a:r>
          </a:p>
          <a:p>
            <a:endParaRPr lang="en-US" dirty="0"/>
          </a:p>
          <a:p>
            <a:r>
              <a:rPr lang="en-US" dirty="0"/>
              <a:t>Our goal is to use logistic regression to predict the probability of dying based on the features (x)</a:t>
            </a:r>
          </a:p>
          <a:p>
            <a:r>
              <a:rPr lang="en-US" dirty="0"/>
              <a:t>We know the general form of the equation, so the question becomes: what parameters are best?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50415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think about the parameter b_1 corresponding to our first feature: age</a:t>
            </a:r>
          </a:p>
          <a:p>
            <a:r>
              <a:rPr lang="en-US" dirty="0"/>
              <a:t>I think it’s reasonable to suppose that older patients, on average, have a higher risk of dying during their ICU stay</a:t>
            </a:r>
          </a:p>
          <a:p>
            <a:endParaRPr lang="en-US" dirty="0"/>
          </a:p>
          <a:p>
            <a:r>
              <a:rPr lang="en-US" dirty="0"/>
              <a:t>If that is the case, then b_1 should be positive</a:t>
            </a:r>
          </a:p>
          <a:p>
            <a:r>
              <a:rPr lang="en-US" dirty="0"/>
              <a:t>If b_1 is positive, then as age increases, the log-odds </a:t>
            </a:r>
            <a:r>
              <a:rPr lang="en-US" dirty="0" err="1"/>
              <a:t>z_i</a:t>
            </a:r>
            <a:r>
              <a:rPr lang="en-US" dirty="0"/>
              <a:t> will increase, and consequently the probability </a:t>
            </a:r>
            <a:r>
              <a:rPr lang="en-US" dirty="0" err="1"/>
              <a:t>p_i</a:t>
            </a:r>
            <a:r>
              <a:rPr lang="en-US" dirty="0"/>
              <a:t> of mortality will also increase</a:t>
            </a:r>
          </a:p>
          <a:p>
            <a:endParaRPr lang="en-US" dirty="0"/>
          </a:p>
          <a:p>
            <a:r>
              <a:rPr lang="en-US" dirty="0"/>
              <a:t>Now, what about a different feature: blood pressure?</a:t>
            </a:r>
          </a:p>
          <a:p>
            <a:r>
              <a:rPr lang="en-US" dirty="0"/>
              <a:t>This one’s trickier, because unlike age, low blood pressure and high blood pressure are BOTH associated with increased risk!</a:t>
            </a:r>
          </a:p>
          <a:p>
            <a:r>
              <a:rPr lang="en-US" dirty="0"/>
              <a:t>So it’s not clear whether the corresponding coefficient should be positive or negative – for this reason, it seems that a linear model might not be very good for capturing the relationship between blood pressure and mortality risk.</a:t>
            </a:r>
          </a:p>
          <a:p>
            <a:r>
              <a:rPr lang="en-US" dirty="0"/>
              <a:t>We’ll come back to this in the next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9320008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going back to age, supposing that b_1 is positive, then an older patient will have a higher </a:t>
            </a:r>
            <a:r>
              <a:rPr lang="en-US" dirty="0" err="1"/>
              <a:t>z_i</a:t>
            </a:r>
            <a:r>
              <a:rPr lang="en-US" dirty="0"/>
              <a:t> value than a younger patient – all else being equal, of course – and thus at higher predicted risk of mortality</a:t>
            </a:r>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3063787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that for that patient, the predicted log-odds is 2.</a:t>
            </a:r>
          </a:p>
          <a:p>
            <a:r>
              <a:rPr lang="en-US" dirty="0"/>
              <a:t>Let’s take a look at how the sigmoid function converts that log odds to a probability</a:t>
            </a:r>
          </a:p>
          <a:p>
            <a:endParaRPr lang="en-US" dirty="0"/>
          </a:p>
          <a:p>
            <a:r>
              <a:rPr lang="en-US" dirty="0"/>
              <a:t>First, it will exponentiate the log-odds, which converts it to the odds of event occurrence relative to 1.</a:t>
            </a:r>
          </a:p>
          <a:p>
            <a:r>
              <a:rPr lang="en-US" dirty="0"/>
              <a:t>In other words, this calculation shows that a log-odds of 2  corresponds to the patient being 7.4x more likely to die than not</a:t>
            </a:r>
          </a:p>
          <a:p>
            <a:endParaRPr lang="en-US" dirty="0"/>
          </a:p>
          <a:p>
            <a:r>
              <a:rPr lang="en-US" dirty="0"/>
              <a:t>From these relative odds, we convert to a probability by dividing the relative odds of dying by the total relative odds</a:t>
            </a:r>
          </a:p>
          <a:p>
            <a:endParaRPr lang="en-US" dirty="0"/>
          </a:p>
          <a:p>
            <a:r>
              <a:rPr lang="en-US" dirty="0"/>
              <a:t>Here it may be worth taking a moment to think about relative versus absolute odds and how that relates to the sigmoid function</a:t>
            </a:r>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203740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we’ve been speculating on what the parameters ought to be, but we don’t want to speculate –</a:t>
            </a:r>
          </a:p>
          <a:p>
            <a:r>
              <a:rPr lang="en-US" dirty="0"/>
              <a:t>We want to learn them from historical data!</a:t>
            </a:r>
          </a:p>
          <a:p>
            <a:endParaRPr lang="en-US" dirty="0"/>
          </a:p>
          <a:p>
            <a:r>
              <a:rPr lang="en-US" dirty="0"/>
              <a:t>So, much like we did for PSA versus prostate cancer, we need to collect all the measurements we’d like to use in our model from a large number of patients admitted to the ICU</a:t>
            </a:r>
          </a:p>
          <a:p>
            <a:r>
              <a:rPr lang="en-US" dirty="0"/>
              <a:t>Then, we observe the outcome for each of those patients</a:t>
            </a:r>
          </a:p>
          <a:p>
            <a:endParaRPr lang="en-US" dirty="0"/>
          </a:p>
          <a:p>
            <a:r>
              <a:rPr lang="en-US" dirty="0"/>
              <a:t>Our goal – the learning process – the training process – is then to find the parameters b that work best, on average, for predicting connecting x to y in this dataset</a:t>
            </a:r>
          </a:p>
          <a:p>
            <a:endParaRPr lang="en-US" dirty="0"/>
          </a:p>
          <a:p>
            <a:r>
              <a:rPr lang="en-US" dirty="0"/>
              <a:t>We’ll cover the details of the learning process in the next lectures, but the basic idea is this:</a:t>
            </a:r>
          </a:p>
          <a:p>
            <a:r>
              <a:rPr lang="en-US" dirty="0"/>
              <a:t>We’ll pick a starting value b</a:t>
            </a:r>
          </a:p>
          <a:p>
            <a:r>
              <a:rPr lang="en-US" dirty="0"/>
              <a:t>Then, we can use calculus to determine how little changes to each of the b values will affect the quality of our predictions</a:t>
            </a:r>
          </a:p>
          <a:p>
            <a:r>
              <a:rPr lang="en-US" dirty="0"/>
              <a:t>This allows us to change our parameter values a little bit at a time, then reassess</a:t>
            </a:r>
          </a:p>
          <a:p>
            <a:r>
              <a:rPr lang="en-US" dirty="0"/>
              <a:t>We keep doing this until we find we can no longer make improvements.</a:t>
            </a:r>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1477678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Those details aside, the big picture is as follows</a:t>
            </a:r>
          </a:p>
          <a:p>
            <a:endParaRPr lang="en-US" dirty="0"/>
          </a:p>
          <a:p>
            <a:r>
              <a:rPr lang="en-US" dirty="0"/>
              <a:t>We collect training data, then choose which type of model we’d like to use</a:t>
            </a:r>
          </a:p>
          <a:p>
            <a:r>
              <a:rPr lang="en-US" dirty="0"/>
              <a:t>By putting the data together with the model, we can find specific model parameters that are best matched to those data</a:t>
            </a:r>
          </a:p>
          <a:p>
            <a:endParaRPr lang="en-US" dirty="0"/>
          </a:p>
          <a:p>
            <a:r>
              <a:rPr lang="en-US" dirty="0"/>
              <a:t>We can then lock in those parameters – this is our trained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3005161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OK, at this point it’s time to introduce yet another notational convenience</a:t>
            </a:r>
          </a:p>
          <a:p>
            <a:r>
              <a:rPr lang="en-US" dirty="0"/>
              <a:t>So far, we’ve been writing out all of the individual features in our feature vector (x)</a:t>
            </a:r>
          </a:p>
          <a:p>
            <a:r>
              <a:rPr lang="en-US" dirty="0"/>
              <a:t>Each individual feature is multiplied by a corresponding parameter – so, the first element of </a:t>
            </a:r>
            <a:r>
              <a:rPr lang="en-US" dirty="0" err="1"/>
              <a:t>x_i</a:t>
            </a:r>
            <a:r>
              <a:rPr lang="en-US" dirty="0"/>
              <a:t>, x_i1, is multiplied by b_1; x_i2 is multiplied by b_2; and so on; and then they’re all added together</a:t>
            </a:r>
          </a:p>
          <a:p>
            <a:endParaRPr lang="en-US" dirty="0"/>
          </a:p>
          <a:p>
            <a:r>
              <a:rPr lang="en-US" dirty="0"/>
              <a:t>But there’s a simpler way of writing this…</a:t>
            </a:r>
          </a:p>
          <a:p>
            <a:r>
              <a:rPr lang="en-US" dirty="0"/>
              <a:t>And it’s likely familiar to some of you</a:t>
            </a:r>
          </a:p>
          <a:p>
            <a:endParaRPr lang="en-US" dirty="0"/>
          </a:p>
          <a:p>
            <a:r>
              <a:rPr lang="en-US" dirty="0"/>
              <a:t>This is the dot product – also called an inner product</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9642088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instead of writing it all out, we can just use this circle with the dot inside</a:t>
            </a:r>
          </a:p>
          <a:p>
            <a:endParaRPr lang="en-US" dirty="0"/>
          </a:p>
          <a:p>
            <a:r>
              <a:rPr lang="en-US" dirty="0"/>
              <a:t>When you see this, you know that each element of </a:t>
            </a:r>
            <a:r>
              <a:rPr lang="en-US" dirty="0" err="1"/>
              <a:t>x_i</a:t>
            </a:r>
            <a:r>
              <a:rPr lang="en-US" dirty="0"/>
              <a:t> is being multiplied by the corresponding element of b, and then they’re all added up</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670774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Recall from last time that a predictive model is a mathematical equation that takes a set of features (x) as its input</a:t>
            </a:r>
          </a:p>
          <a:p>
            <a:pPr marL="171450" indent="-171450">
              <a:buFontTx/>
              <a:buChar char="-"/>
            </a:pPr>
            <a:r>
              <a:rPr lang="en-US" dirty="0"/>
              <a:t>And makes a prediction about the value (y) that is associated with (x)</a:t>
            </a:r>
          </a:p>
          <a:p>
            <a:pPr marL="171450" indent="-171450">
              <a:buFontTx/>
              <a:buChar char="-"/>
            </a:pPr>
            <a:r>
              <a:rPr lang="en-US" dirty="0"/>
              <a:t>Note that we’ll often use ”y-hat” to denote the prediction made by the model, since the model’s prediction is distinct from the true value of y</a:t>
            </a:r>
          </a:p>
          <a:p>
            <a:pPr marL="171450" indent="-171450">
              <a:buFontTx/>
              <a:buChar char="-"/>
            </a:pPr>
            <a:r>
              <a:rPr lang="en-US" dirty="0"/>
              <a:t>Going back to our prostate cancer example from before, the model might predict that the patient has cancer, but that prediction is different from whether they truly do</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609368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you may remember from math class that the dot product has a nice geometric interpretation</a:t>
            </a:r>
          </a:p>
          <a:p>
            <a:r>
              <a:rPr lang="en-US" dirty="0"/>
              <a:t>If you take the dot product of </a:t>
            </a:r>
            <a:r>
              <a:rPr lang="en-US" dirty="0" err="1"/>
              <a:t>x_i</a:t>
            </a:r>
            <a:r>
              <a:rPr lang="en-US" dirty="0"/>
              <a:t> and b, the result tells you how far </a:t>
            </a:r>
            <a:r>
              <a:rPr lang="en-US" dirty="0" err="1"/>
              <a:t>x_i</a:t>
            </a:r>
            <a:r>
              <a:rPr lang="en-US" dirty="0"/>
              <a:t> extends in the direction of b – we might say we’re “projecting” </a:t>
            </a:r>
            <a:r>
              <a:rPr lang="en-US" dirty="0" err="1"/>
              <a:t>x_i</a:t>
            </a:r>
            <a:r>
              <a:rPr lang="en-US" dirty="0"/>
              <a:t> on b.</a:t>
            </a:r>
          </a:p>
          <a:p>
            <a:endParaRPr lang="en-US" dirty="0"/>
          </a:p>
          <a:p>
            <a:r>
              <a:rPr lang="en-US" dirty="0"/>
              <a:t>We can make this even more concrete</a:t>
            </a:r>
          </a:p>
          <a:p>
            <a:r>
              <a:rPr lang="en-US" dirty="0"/>
              <a:t>Because when </a:t>
            </a:r>
            <a:r>
              <a:rPr lang="en-US" dirty="0" err="1"/>
              <a:t>x_i</a:t>
            </a:r>
            <a:r>
              <a:rPr lang="en-US" dirty="0"/>
              <a:t> and b are pointing in the same direction – this is just another way of saying that </a:t>
            </a:r>
            <a:r>
              <a:rPr lang="en-US" dirty="0" err="1"/>
              <a:t>x_i</a:t>
            </a:r>
            <a:r>
              <a:rPr lang="en-US" dirty="0"/>
              <a:t> “looks like” b – that the two are “matched”, or “aligned”.</a:t>
            </a:r>
          </a:p>
          <a:p>
            <a:endParaRPr lang="en-US" dirty="0"/>
          </a:p>
          <a:p>
            <a:r>
              <a:rPr lang="en-US" dirty="0"/>
              <a:t>Consequently, we can think of the parameters b as a filter that is LOOKING for </a:t>
            </a:r>
            <a:r>
              <a:rPr lang="en-US" dirty="0" err="1"/>
              <a:t>x_i</a:t>
            </a:r>
            <a:r>
              <a:rPr lang="en-US" dirty="0"/>
              <a:t> that look like b!</a:t>
            </a:r>
          </a:p>
          <a:p>
            <a:r>
              <a:rPr lang="en-US" dirty="0"/>
              <a:t>If </a:t>
            </a:r>
            <a:r>
              <a:rPr lang="en-US" dirty="0" err="1"/>
              <a:t>x_i</a:t>
            </a:r>
            <a:r>
              <a:rPr lang="en-US" dirty="0"/>
              <a:t> looks a lot like b – if the two are similar – then the dot product will be large and positive, and the predicted probability will be high</a:t>
            </a:r>
          </a:p>
          <a:p>
            <a:endParaRPr lang="en-US" dirty="0"/>
          </a:p>
          <a:p>
            <a:r>
              <a:rPr lang="en-US" dirty="0"/>
              <a:t>If </a:t>
            </a:r>
            <a:r>
              <a:rPr lang="en-US" dirty="0" err="1"/>
              <a:t>x_i</a:t>
            </a:r>
            <a:r>
              <a:rPr lang="en-US" dirty="0"/>
              <a:t> looks a lot like negative b – if the two are opposite – then the dot product will be large and negative, and the predicted probability will be low</a:t>
            </a:r>
          </a:p>
          <a:p>
            <a:endParaRPr lang="en-US" dirty="0"/>
          </a:p>
          <a:p>
            <a:r>
              <a:rPr lang="en-US" dirty="0"/>
              <a:t>And if </a:t>
            </a:r>
            <a:r>
              <a:rPr lang="en-US" dirty="0" err="1"/>
              <a:t>x_i</a:t>
            </a:r>
            <a:r>
              <a:rPr lang="en-US" dirty="0"/>
              <a:t> doesn’t look much like negative b OR positive b, then the dot product will be small and the predicted probability will be near 0.5</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1689390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This idea – that the parameters can be viewed as a filter that looks for features that look similar – is central to this next example</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169614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end this lecture by taking a look at how logistic regression is surprisingly effective for solving a difficult problem: recognizing handwritten digits.</a:t>
            </a:r>
          </a:p>
          <a:p>
            <a:endParaRPr lang="en-US" dirty="0"/>
          </a:p>
          <a:p>
            <a:r>
              <a:rPr lang="en-US" dirty="0"/>
              <a:t>We know that this is a solved problem in 2021 – the ATM can read the numbers on your checks no matter how terrible the handwriting – but until fairly recently it was considered quite challenging.</a:t>
            </a:r>
          </a:p>
          <a:p>
            <a:endParaRPr lang="en-US" dirty="0"/>
          </a:p>
          <a:p>
            <a:r>
              <a:rPr lang="en-US" dirty="0"/>
              <a:t>Here we have a few examples of handwritten digits contained in the MNIST dataset</a:t>
            </a:r>
          </a:p>
          <a:p>
            <a:r>
              <a:rPr lang="en-US" dirty="0"/>
              <a:t>The goal: take an image of a handwritten digit and predict which digit it represents</a:t>
            </a:r>
          </a:p>
          <a:p>
            <a:endParaRPr lang="en-US" dirty="0"/>
          </a:p>
          <a:p>
            <a:r>
              <a:rPr lang="en-US" dirty="0"/>
              <a:t>If the digit is a 0, your model should predict 0 – and so on.</a:t>
            </a:r>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25442248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the features of our model have to be numbers – after all, multiplying them by the model parameters doesn’t make sense otherwise</a:t>
            </a:r>
          </a:p>
          <a:p>
            <a:r>
              <a:rPr lang="en-US" dirty="0"/>
              <a:t>But, it’s straightforward to convert pixels to numbers. The brighter the pixel, the higher the number.</a:t>
            </a:r>
          </a:p>
          <a:p>
            <a:r>
              <a:rPr lang="en-US" dirty="0"/>
              <a:t>And in fact it’s similar for color images – we just have 3 channels, namely red, green, and blue.</a:t>
            </a:r>
          </a:p>
          <a:p>
            <a:endParaRPr lang="en-US" dirty="0"/>
          </a:p>
          <a:p>
            <a:r>
              <a:rPr lang="en-US" dirty="0"/>
              <a:t>Here we can see how this picture, which we know is an 8 but our model won’t, at least to start – can be converted to a grid of numeric values</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1309675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apply our logistic regression model, however, one additional step is required: we have to flatten the grid to a vector</a:t>
            </a:r>
          </a:p>
          <a:p>
            <a:endParaRPr lang="en-US" dirty="0"/>
          </a:p>
          <a:p>
            <a:r>
              <a:rPr lang="en-US" dirty="0"/>
              <a:t>After going through these two steps, our image of a handwritten 8 now looks like the vectors </a:t>
            </a:r>
            <a:r>
              <a:rPr lang="en-US" dirty="0" err="1"/>
              <a:t>x_i</a:t>
            </a:r>
            <a:r>
              <a:rPr lang="en-US" dirty="0"/>
              <a:t> we’ve considered in our earlier examples</a:t>
            </a:r>
          </a:p>
          <a:p>
            <a:endParaRPr lang="en-US" dirty="0"/>
          </a:p>
          <a:p>
            <a:r>
              <a:rPr lang="en-US" dirty="0"/>
              <a:t>But, important information is lost! When doing this, we are forfeiting information about the 3d orientation of pixels that may be important. In later lectures, we’ll discuss how convolutional neural networks have been designed to overcome this limitation</a:t>
            </a:r>
          </a:p>
          <a:p>
            <a:endParaRPr lang="en-US" dirty="0"/>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2906211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To keep things simple and consistent, let’s not worry about all 10 digits – we’ll focus on zeros and ones, so that we have a binary prediction problem similar to our mortality prediction example</a:t>
            </a:r>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1892591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Our goal, then, is just like before:</a:t>
            </a:r>
          </a:p>
          <a:p>
            <a:r>
              <a:rPr lang="en-US" dirty="0"/>
              <a:t>We’ve decided to use logistic regression, and thanks to MNIST, we have a large set of examples of x y pairs</a:t>
            </a:r>
          </a:p>
          <a:p>
            <a:r>
              <a:rPr lang="en-US" dirty="0"/>
              <a:t>When we put these two together – the untrained model and the training dataset – we can identify the specific set of parameters that best match that dataset, which gives us a trained model that we can use to make our own check-reading ATM.</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23581673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we can represent the parameters of that trained model as a filter, as visualized on the right.</a:t>
            </a:r>
          </a:p>
          <a:p>
            <a:r>
              <a:rPr lang="en-US" dirty="0"/>
              <a:t>Here we’ve “</a:t>
            </a:r>
            <a:r>
              <a:rPr lang="en-US" dirty="0" err="1"/>
              <a:t>unvectorized</a:t>
            </a:r>
            <a:r>
              <a:rPr lang="en-US" dirty="0"/>
              <a:t>” – we’ve put each parameter in the position of the pixel to which it corresponds</a:t>
            </a:r>
          </a:p>
          <a:p>
            <a:endParaRPr lang="en-US" dirty="0"/>
          </a:p>
          <a:p>
            <a:r>
              <a:rPr lang="en-US" dirty="0"/>
              <a:t>Some of our parameters are positive – positive parameters are indicated here in red</a:t>
            </a:r>
          </a:p>
          <a:p>
            <a:r>
              <a:rPr lang="en-US" dirty="0"/>
              <a:t>Others are negative – these are indicated with blue</a:t>
            </a:r>
          </a:p>
          <a:p>
            <a:endParaRPr lang="en-US" dirty="0"/>
          </a:p>
          <a:p>
            <a:r>
              <a:rPr lang="en-US" dirty="0"/>
              <a:t>And still others, particularly around the edges of the image, are 0</a:t>
            </a:r>
          </a:p>
          <a:p>
            <a:endParaRPr lang="en-US" dirty="0"/>
          </a:p>
          <a:p>
            <a:r>
              <a:rPr lang="en-US" dirty="0"/>
              <a:t>Again, we can view these parameters as a filter, one that will give us a positive result when applied to an image that looks like the filter, and a negative result when applied to an image that is its opposite</a:t>
            </a:r>
          </a:p>
          <a:p>
            <a:endParaRPr lang="en-US" dirty="0"/>
          </a:p>
          <a:p>
            <a:r>
              <a:rPr lang="en-US" dirty="0"/>
              <a:t>We can see how much the two match by placing the image on top of the filter</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2852850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 place the image of the zero on top of the filter, we see that the positive pixels within the image – these are the bright parts – line up with the negative elements of the filter.</a:t>
            </a:r>
          </a:p>
          <a:p>
            <a:r>
              <a:rPr lang="en-US" dirty="0"/>
              <a:t>In other words, this image is the OPPOSITE of the filter, and as a result, we get a negative log-odds value – which corresponds to a low probability that the image represents a 1.</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4252540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When we place the image of the one on top of the filter, on the other hand, we see that the positive pixels within the image – again, the bright parts – this time they line up with the </a:t>
            </a:r>
            <a:r>
              <a:rPr lang="en-US" i="1" dirty="0"/>
              <a:t>positive</a:t>
            </a:r>
            <a:r>
              <a:rPr lang="en-US" dirty="0"/>
              <a:t> elements of the filter.</a:t>
            </a:r>
          </a:p>
          <a:p>
            <a:r>
              <a:rPr lang="en-US" dirty="0"/>
              <a:t>So this time, the image is MATCHED to the filter, and as a result, we get a positive log-odds value, and a high probability that the image represents a 1.</a:t>
            </a:r>
          </a:p>
          <a:p>
            <a:endParaRPr lang="en-US" dirty="0"/>
          </a:p>
          <a:p>
            <a:r>
              <a:rPr lang="en-US" dirty="0"/>
              <a:t>This concept will be important in future lectures, and I recommend trying out a few dot products on paper to reinforce the idea that the dot product of two vectors is larger when the vectors are aligned.</a:t>
            </a:r>
          </a:p>
        </p:txBody>
      </p:sp>
      <p:sp>
        <p:nvSpPr>
          <p:cNvPr id="4" name="Slide Number Placeholder 3"/>
          <p:cNvSpPr>
            <a:spLocks noGrp="1"/>
          </p:cNvSpPr>
          <p:nvPr>
            <p:ph type="sldNum" sz="quarter" idx="10"/>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3911511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Remember, we want to use the simplest model we possibly can</a:t>
            </a:r>
          </a:p>
          <a:p>
            <a:pPr marL="171450" indent="-171450">
              <a:buFontTx/>
              <a:buChar char="-"/>
            </a:pPr>
            <a:r>
              <a:rPr lang="en-US" dirty="0"/>
              <a:t>For now I’m asking you to take my word for it, but simple models tend to work quite well for data like this – distinct clinical variables as we have here</a:t>
            </a:r>
          </a:p>
          <a:p>
            <a:pPr marL="171450" indent="-171450">
              <a:buFontTx/>
              <a:buChar char="-"/>
            </a:pPr>
            <a:endParaRPr lang="en-US" dirty="0"/>
          </a:p>
          <a:p>
            <a:pPr marL="171450" indent="-171450">
              <a:buFontTx/>
              <a:buChar char="-"/>
            </a:pPr>
            <a:r>
              <a:rPr lang="en-US" dirty="0"/>
              <a:t>So, let’s use the simplest model we can think of – the simplest equation we might consider -- to link all those features (x) to (y), which in this case is whether the patient survived their ICU stay</a:t>
            </a:r>
          </a:p>
          <a:p>
            <a:pPr marL="171450" indent="-171450">
              <a:buFontTx/>
              <a:buChar char="-"/>
            </a:pPr>
            <a:endParaRPr lang="en-US" dirty="0"/>
          </a:p>
          <a:p>
            <a:pPr marL="171450" indent="-171450">
              <a:buFontTx/>
              <a:buChar char="-"/>
            </a:pPr>
            <a:r>
              <a:rPr lang="en-US" dirty="0"/>
              <a:t>The fact that y represents survival, which is binary (or yes/no) valued -- will be an important factor as we choose which model is appropriate.</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mentioned initially, this approach performs surprisingly well – in fact, the filter pictured here gives us over 90% accuracy when distinguishing handwritten zeros from handwritten ones.</a:t>
            </a:r>
          </a:p>
        </p:txBody>
      </p:sp>
      <p:sp>
        <p:nvSpPr>
          <p:cNvPr id="4" name="Slide Number Placeholder 3"/>
          <p:cNvSpPr>
            <a:spLocks noGrp="1"/>
          </p:cNvSpPr>
          <p:nvPr>
            <p:ph type="sldNum" sz="quarter" idx="10"/>
          </p:nvPr>
        </p:nvSpPr>
        <p:spPr/>
        <p:txBody>
          <a:bodyPr/>
          <a:lstStyle/>
          <a:p>
            <a:fld id="{DB333E9F-084A-8543-BC6F-0AE70009C29B}" type="slidenum">
              <a:rPr lang="en-US" smtClean="0"/>
              <a:t>30</a:t>
            </a:fld>
            <a:endParaRPr lang="en-US"/>
          </a:p>
        </p:txBody>
      </p:sp>
    </p:spTree>
    <p:extLst>
      <p:ext uri="{BB962C8B-B14F-4D97-AF65-F5344CB8AC3E}">
        <p14:creationId xmlns:p14="http://schemas.microsoft.com/office/powerpoint/2010/main" val="32959878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However – and importantly – logistic regression does have an important limitation: it is a linear model! While this can be advantageous in some settings, and for purposes of interpretability, it does mean that the model can split data only by linear trends.</a:t>
            </a:r>
          </a:p>
          <a:p>
            <a:endParaRPr lang="en-US" dirty="0"/>
          </a:p>
          <a:p>
            <a:r>
              <a:rPr lang="en-US" dirty="0"/>
              <a:t>This fact can be understood in terms of the dot product: all that matters to the model is how far the feature vector extends in the direction of the parameter vector (i.e. filter)</a:t>
            </a:r>
          </a:p>
          <a:p>
            <a:endParaRPr lang="en-US" dirty="0"/>
          </a:p>
          <a:p>
            <a:r>
              <a:rPr lang="en-US" dirty="0"/>
              <a:t>The image on the right shows just how limiting this assumption can be.</a:t>
            </a:r>
          </a:p>
          <a:p>
            <a:r>
              <a:rPr lang="en-US" dirty="0"/>
              <a:t>Looking at the image, it would be straightforward for you or I to draw a curved boundary that separates the blue points from the red points quite well.</a:t>
            </a:r>
          </a:p>
          <a:p>
            <a:r>
              <a:rPr lang="en-US" dirty="0"/>
              <a:t>But logistic regression can’t: again, it can only draw a linear boundary.</a:t>
            </a:r>
          </a:p>
          <a:p>
            <a:endParaRPr lang="en-US" dirty="0"/>
          </a:p>
          <a:p>
            <a:r>
              <a:rPr lang="en-US" dirty="0"/>
              <a:t>As a result, any logistic regression model will, necessarily, misclassify a substantial number of these points</a:t>
            </a:r>
          </a:p>
          <a:p>
            <a:r>
              <a:rPr lang="en-US" dirty="0"/>
              <a:t>And while this might seem unimportant when considering the points in the abstract, let’s imagine that the red points are individuals who have cancer, and the blue points are individuals who don’t. In many real applications, logistic regression performs quite well. But there are many other cases where it’s critical that we use a more flexible model.</a:t>
            </a:r>
          </a:p>
          <a:p>
            <a:endParaRPr lang="en-US" dirty="0"/>
          </a:p>
          <a:p>
            <a:r>
              <a:rPr lang="en-US" dirty="0"/>
              <a:t>This will be the topic of our next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3623269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0EE51E-09C1-C64B-98DC-95B3CDF0ACD9}" type="slidenum">
              <a:rPr lang="en-US" smtClean="0"/>
              <a:t>32</a:t>
            </a:fld>
            <a:endParaRPr lang="en-US"/>
          </a:p>
        </p:txBody>
      </p:sp>
    </p:spTree>
    <p:extLst>
      <p:ext uri="{BB962C8B-B14F-4D97-AF65-F5344CB8AC3E}">
        <p14:creationId xmlns:p14="http://schemas.microsoft.com/office/powerpoint/2010/main" val="962795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simplest possible equation? If we set trivial cases aside – ones that don’t actually use the features (x) – then one of the simplest equations we might consider is a </a:t>
            </a:r>
            <a:r>
              <a:rPr lang="en-US" i="1" dirty="0"/>
              <a:t>linear</a:t>
            </a:r>
            <a:r>
              <a:rPr lang="en-US" i="0" dirty="0"/>
              <a:t> equation, as shown here</a:t>
            </a:r>
            <a:endParaRPr lang="en-US" dirty="0"/>
          </a:p>
          <a:p>
            <a:endParaRPr lang="en-US" dirty="0"/>
          </a:p>
          <a:p>
            <a:r>
              <a:rPr lang="en-US" dirty="0"/>
              <a:t>In a linear equation, we get to multiply each feature by a parameter – these are the b values, which will be learned during training – and then we add everything up</a:t>
            </a:r>
          </a:p>
          <a:p>
            <a:endParaRPr lang="en-US" dirty="0"/>
          </a:p>
          <a:p>
            <a:r>
              <a:rPr lang="en-US" dirty="0"/>
              <a:t>In this course, we will use a graph structure like the one you see above to represent this and other equations</a:t>
            </a:r>
          </a:p>
          <a:p>
            <a:r>
              <a:rPr lang="en-US" dirty="0"/>
              <a:t>Remember that each of these boxes on the bottom is a single numeric value</a:t>
            </a:r>
          </a:p>
          <a:p>
            <a:endParaRPr lang="en-US" dirty="0"/>
          </a:p>
          <a:p>
            <a:r>
              <a:rPr lang="en-US" dirty="0"/>
              <a:t>When we see an arrow going from one box to another, it means that we take the value in the first box – the one where the arrow starts – multiply it by a parameter of the model, which is associated with the edge – here we see that parameter b_1 is associated with that leftmost edge – and we add it to the other box, in this case </a:t>
            </a:r>
            <a:r>
              <a:rPr lang="en-US" dirty="0" err="1"/>
              <a:t>z_i</a:t>
            </a:r>
            <a:r>
              <a:rPr lang="en-US" dirty="0"/>
              <a:t>, where the arrow terminates</a:t>
            </a:r>
          </a:p>
          <a:p>
            <a:endParaRPr lang="en-US" dirty="0"/>
          </a:p>
          <a:p>
            <a:r>
              <a:rPr lang="en-US" dirty="0"/>
              <a:t>So here, the value </a:t>
            </a:r>
            <a:r>
              <a:rPr lang="en-US" dirty="0" err="1"/>
              <a:t>z_i</a:t>
            </a:r>
            <a:r>
              <a:rPr lang="en-US" dirty="0"/>
              <a:t> is obtained by taking the x values, multiplying them by their respective parameters (the values on the edges), and adding up the result</a:t>
            </a:r>
          </a:p>
          <a:p>
            <a:pPr marL="171450" indent="-171450">
              <a:buFontTx/>
              <a:buChar char="-"/>
            </a:pPr>
            <a:endParaRPr lang="en-US" dirty="0"/>
          </a:p>
          <a:p>
            <a:pPr marL="171450" indent="-171450">
              <a:buFontTx/>
              <a:buChar char="-"/>
            </a:pPr>
            <a:r>
              <a:rPr lang="en-US" dirty="0"/>
              <a:t>A good question to ask yourself at this point: how many parameters are in this model?</a:t>
            </a:r>
          </a:p>
          <a:p>
            <a:pPr marL="171450" indent="-171450">
              <a:buFontTx/>
              <a:buChar char="-"/>
            </a:pPr>
            <a:endParaRPr lang="en-US" dirty="0"/>
          </a:p>
          <a:p>
            <a:pPr marL="171450" indent="-171450">
              <a:buFontTx/>
              <a:buChar char="-"/>
            </a:pPr>
            <a:r>
              <a:rPr lang="en-US" dirty="0"/>
              <a:t>A second good question: is there a problem with this model for the application we’re considering? Survival prediction – prediction of binary outcome</a:t>
            </a:r>
          </a:p>
          <a:p>
            <a:pPr marL="171450" indent="-171450">
              <a:buFontTx/>
              <a:buChar char="-"/>
            </a:pPr>
            <a:endParaRPr lang="en-US" dirty="0"/>
          </a:p>
          <a:p>
            <a:pPr marL="171450" indent="-171450">
              <a:buFontTx/>
              <a:buChar char="-"/>
            </a:pPr>
            <a:r>
              <a:rPr lang="en-US" dirty="0"/>
              <a:t>Note that this model, exactly as written, is linear regression</a:t>
            </a:r>
          </a:p>
          <a:p>
            <a:pPr marL="171450" indent="-171450">
              <a:buFontTx/>
              <a:buChar char="-"/>
            </a:pPr>
            <a:endParaRPr lang="en-US" dirty="0"/>
          </a:p>
          <a:p>
            <a:pPr marL="171450" indent="-171450">
              <a:buFontTx/>
              <a:buChar char="-"/>
            </a:pPr>
            <a:r>
              <a:rPr lang="en-US" dirty="0"/>
              <a:t>But, linear regression is good for numeric values; in our case, we have an event that may or may not occur, and we’d like to is to predict the probability of event occurrence</a:t>
            </a:r>
          </a:p>
          <a:p>
            <a:pPr marL="171450" indent="-171450">
              <a:buFontTx/>
              <a:buChar char="-"/>
            </a:pPr>
            <a:r>
              <a:rPr lang="en-US" dirty="0"/>
              <a:t>As you know, probabilities range from 0 to 1</a:t>
            </a:r>
          </a:p>
          <a:p>
            <a:pPr marL="171450" indent="-171450">
              <a:buFontTx/>
              <a:buChar char="-"/>
            </a:pPr>
            <a:endParaRPr lang="en-US" dirty="0"/>
          </a:p>
          <a:p>
            <a:pPr marL="171450" indent="-171450">
              <a:buFontTx/>
              <a:buChar char="-"/>
            </a:pPr>
            <a:r>
              <a:rPr lang="en-US" dirty="0"/>
              <a:t>But there’s nothing stopping </a:t>
            </a:r>
            <a:r>
              <a:rPr lang="en-US" dirty="0" err="1"/>
              <a:t>z_i</a:t>
            </a:r>
            <a:r>
              <a:rPr lang="en-US" dirty="0"/>
              <a:t> from being well outside that range</a:t>
            </a:r>
          </a:p>
          <a:p>
            <a:pPr marL="171450" indent="-171450">
              <a:buFontTx/>
              <a:buChar char="-"/>
            </a:pPr>
            <a:endParaRPr lang="en-US" dirty="0"/>
          </a:p>
          <a:p>
            <a:pPr marL="171450" indent="-171450">
              <a:buFontTx/>
              <a:buChar char="-"/>
            </a:pPr>
            <a:r>
              <a:rPr lang="en-US" dirty="0"/>
              <a:t>As a result, what we’ll need is a ”link” function – a function that will ensure that the output of our model is a valid probability rather than an unbounded numeric value</a:t>
            </a:r>
          </a:p>
          <a:p>
            <a:pPr marL="171450" indent="-171450">
              <a:buFontTx/>
              <a:buChar char="-"/>
            </a:pPr>
            <a:endParaRPr lang="en-US" dirty="0"/>
          </a:p>
          <a:p>
            <a:pPr marL="171450" indent="-171450">
              <a:buFontTx/>
              <a:buChar char="-"/>
            </a:pPr>
            <a:r>
              <a:rPr lang="en-US" dirty="0"/>
              <a:t>Now, the full mathematical details here – some of the reasoning behind these choices – goes a bit deeper. We’ll return to this in our lectures on model learning.</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113451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For now, what’s important is that we need a function that will convert any numeric value to a valid probability</a:t>
            </a:r>
          </a:p>
          <a:p>
            <a:endParaRPr lang="en-US" baseline="0" dirty="0"/>
          </a:p>
          <a:p>
            <a:r>
              <a:rPr lang="en-US" baseline="0" dirty="0"/>
              <a:t>For logistic regression, we use the logistic function – often called the sigmoid function, because it is ‘S’ shaped – to perform that conversion.</a:t>
            </a:r>
          </a:p>
          <a:p>
            <a:endParaRPr lang="en-US" baseline="0" dirty="0"/>
          </a:p>
          <a:p>
            <a:r>
              <a:rPr lang="en-US" baseline="0" dirty="0"/>
              <a:t>Here you can see the logistic function – it takes the </a:t>
            </a:r>
            <a:r>
              <a:rPr lang="en-US" baseline="0" dirty="0" err="1"/>
              <a:t>z_i</a:t>
            </a:r>
            <a:r>
              <a:rPr lang="en-US" baseline="0" dirty="0"/>
              <a:t> values, which come from the linear portion of our model and may be found on the x axis of the plot</a:t>
            </a:r>
          </a:p>
          <a:p>
            <a:r>
              <a:rPr lang="en-US" baseline="0" dirty="0"/>
              <a:t>And it converts them to valid probabilities, as shown on the y axis of the plot</a:t>
            </a:r>
          </a:p>
          <a:p>
            <a:endParaRPr lang="en-US" baseline="0" dirty="0"/>
          </a:p>
          <a:p>
            <a:r>
              <a:rPr lang="en-US" baseline="0" dirty="0"/>
              <a:t>As </a:t>
            </a:r>
            <a:r>
              <a:rPr lang="en-US" baseline="0" dirty="0" err="1"/>
              <a:t>z_i</a:t>
            </a:r>
            <a:r>
              <a:rPr lang="en-US" baseline="0" dirty="0"/>
              <a:t> gets larger, the output of the function gets larger but never exceeds one</a:t>
            </a:r>
          </a:p>
          <a:p>
            <a:r>
              <a:rPr lang="en-US" baseline="0" dirty="0"/>
              <a:t>As </a:t>
            </a:r>
            <a:r>
              <a:rPr lang="en-US" baseline="0" dirty="0" err="1"/>
              <a:t>z_i</a:t>
            </a:r>
            <a:r>
              <a:rPr lang="en-US" baseline="0" dirty="0"/>
              <a:t> gets smaller, the output gets smaller but never goes below zero</a:t>
            </a:r>
          </a:p>
          <a:p>
            <a:endParaRPr lang="en-US" baseline="0" dirty="0"/>
          </a:p>
          <a:p>
            <a:r>
              <a:rPr lang="en-US" baseline="0" dirty="0"/>
              <a:t>And we can think of this output as the probability of the event </a:t>
            </a:r>
            <a:r>
              <a:rPr lang="en-US" baseline="0" dirty="0" err="1"/>
              <a:t>y_i</a:t>
            </a:r>
            <a:r>
              <a:rPr lang="en-US" baseline="0" dirty="0"/>
              <a:t> – in other words, the probability that </a:t>
            </a:r>
            <a:r>
              <a:rPr lang="en-US" baseline="0" dirty="0" err="1"/>
              <a:t>y_i</a:t>
            </a:r>
            <a:r>
              <a:rPr lang="en-US" baseline="0" dirty="0"/>
              <a:t> has value 1</a:t>
            </a:r>
          </a:p>
          <a:p>
            <a:r>
              <a:rPr lang="en-US" baseline="0" dirty="0"/>
              <a:t>This is the equation that’s shown on top of the plot</a:t>
            </a:r>
          </a:p>
          <a:p>
            <a:endParaRPr lang="en-US" dirty="0"/>
          </a:p>
          <a:p>
            <a:r>
              <a:rPr lang="en-US" dirty="0"/>
              <a:t>Now, one miscellaneous thing we have to note at this point is that, in addition to the predictors and corresponding coefficients, we do typically include one additional model parameter, called the bias or intercept, that is added to </a:t>
            </a:r>
            <a:r>
              <a:rPr lang="en-US" dirty="0" err="1"/>
              <a:t>z_i</a:t>
            </a:r>
            <a:endParaRPr lang="en-US" dirty="0"/>
          </a:p>
          <a:p>
            <a:r>
              <a:rPr lang="en-US" dirty="0"/>
              <a:t>This parameter is related to the baseline event rate</a:t>
            </a:r>
          </a:p>
          <a:p>
            <a:endParaRPr lang="en-US" dirty="0"/>
          </a:p>
          <a:p>
            <a:r>
              <a:rPr lang="en-US" dirty="0"/>
              <a:t>This equation – </a:t>
            </a:r>
            <a:r>
              <a:rPr lang="en-US" dirty="0" err="1"/>
              <a:t>z_i</a:t>
            </a:r>
            <a:r>
              <a:rPr lang="en-US" dirty="0"/>
              <a:t> is linear in the predictors, and converted to a probability by the logistic function – fully describes the logistic regression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1988511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large and positive, then the sigmoid will give us a probability that’s close to 1, meaning the event is likely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large and negative, then it will give us a probability that’s close to 0, meaning it’s unlikely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a:t>
            </a:r>
            <a:r>
              <a:rPr lang="en-US" dirty="0" err="1"/>
              <a:t>z_i</a:t>
            </a:r>
            <a:r>
              <a:rPr lang="en-US" dirty="0"/>
              <a:t> is near 0, then the resulting probability will be near .5, meaning it’s roughly a coin flip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if the output of the sigmoid is a probability, we might ask: is there any intuition around the value of </a:t>
            </a:r>
            <a:r>
              <a:rPr lang="en-US" dirty="0" err="1"/>
              <a:t>z_i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turns out that there is – we can think of </a:t>
            </a:r>
            <a:r>
              <a:rPr lang="en-US" dirty="0" err="1"/>
              <a:t>z_i</a:t>
            </a:r>
            <a:r>
              <a:rPr lang="en-US" dirty="0"/>
              <a:t> as the log-odds of the event </a:t>
            </a:r>
            <a:r>
              <a:rPr lang="en-US" dirty="0" err="1"/>
              <a:t>y_i</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Log-odds values are often called logits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do we call this the log odds? Well, if you work it out on a piece of paper, you’ll find that the inverse of the logistic function, which converts the probability of </a:t>
            </a:r>
            <a:r>
              <a:rPr lang="en-US" dirty="0" err="1"/>
              <a:t>y_i</a:t>
            </a:r>
            <a:r>
              <a:rPr lang="en-US" dirty="0"/>
              <a:t> back to the corresponding </a:t>
            </a:r>
            <a:r>
              <a:rPr lang="en-US" dirty="0" err="1"/>
              <a:t>z_i</a:t>
            </a:r>
            <a:r>
              <a:rPr lang="en-US" dirty="0"/>
              <a:t> value, is the log of the ratio between the probability that the event will occur and the probability that it won’t – in other words, the odds. So, for this reason, we can interpret the output of the linear part of our model as ‘log-odds’.</a:t>
            </a:r>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638164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logistic regression is (1) a linear model, combined with (2) the logistic link function</a:t>
            </a:r>
          </a:p>
          <a:p>
            <a:endParaRPr lang="en-US" dirty="0"/>
          </a:p>
          <a:p>
            <a:r>
              <a:rPr lang="en-US" dirty="0"/>
              <a:t>We want to be able to represent this more compactly, because as we move through the course, our models will be getting more complicated!</a:t>
            </a:r>
          </a:p>
          <a:p>
            <a:r>
              <a:rPr lang="en-US" dirty="0"/>
              <a:t>We’ll use the circle shown here, with a sigma in the middle, to indicate that the logistic (or sigmoid) function is being applied, in this case to </a:t>
            </a:r>
            <a:r>
              <a:rPr lang="en-US" dirty="0" err="1"/>
              <a:t>z_i</a:t>
            </a:r>
            <a:r>
              <a:rPr lang="en-US" dirty="0"/>
              <a:t>, resulting in a prediction about the probability that </a:t>
            </a:r>
            <a:r>
              <a:rPr lang="en-US" dirty="0" err="1"/>
              <a:t>y_i</a:t>
            </a:r>
            <a:r>
              <a:rPr lang="en-US" dirty="0"/>
              <a:t> is 1, as shown at the top.</a:t>
            </a:r>
          </a:p>
          <a:p>
            <a:r>
              <a:rPr lang="en-US" dirty="0"/>
              <a:t>Remember that in our ICU example, </a:t>
            </a:r>
            <a:r>
              <a:rPr lang="en-US" dirty="0" err="1"/>
              <a:t>y_i</a:t>
            </a:r>
            <a:r>
              <a:rPr lang="en-US" dirty="0"/>
              <a:t> = 1 corresponds to death, and </a:t>
            </a:r>
            <a:r>
              <a:rPr lang="en-US" dirty="0" err="1"/>
              <a:t>y_i</a:t>
            </a:r>
            <a:r>
              <a:rPr lang="en-US" dirty="0"/>
              <a:t> = 0 corresponds to survival</a:t>
            </a:r>
          </a:p>
          <a:p>
            <a:endParaRPr lang="en-US" dirty="0"/>
          </a:p>
          <a:p>
            <a:r>
              <a:rPr lang="en-US" dirty="0"/>
              <a:t>Note that unlike before, you can no longer see the arrows going to z – this is just to make things a little less messy, and in our slides, the arrows will always move bottom to top – but these arrows are actually important to indicate the direction of information flow within the graph.</a:t>
            </a:r>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2403657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As one final simplification, we’ll use </a:t>
            </a:r>
            <a:r>
              <a:rPr lang="en-US" dirty="0" err="1"/>
              <a:t>p_i</a:t>
            </a:r>
            <a:r>
              <a:rPr lang="en-US" dirty="0"/>
              <a:t> to denote the probability that </a:t>
            </a:r>
            <a:r>
              <a:rPr lang="en-US" dirty="0" err="1"/>
              <a:t>y_i</a:t>
            </a:r>
            <a:r>
              <a:rPr lang="en-US" dirty="0"/>
              <a:t> is 1 given </a:t>
            </a:r>
            <a:r>
              <a:rPr lang="en-US" dirty="0" err="1"/>
              <a:t>x_i</a:t>
            </a:r>
            <a:r>
              <a:rPr lang="en-US" dirty="0"/>
              <a:t> – </a:t>
            </a:r>
            <a:r>
              <a:rPr lang="en-US" dirty="0" err="1"/>
              <a:t>p_i</a:t>
            </a:r>
            <a:r>
              <a:rPr lang="en-US" dirty="0"/>
              <a:t> is the probability of </a:t>
            </a:r>
            <a:r>
              <a:rPr lang="en-US" dirty="0" err="1"/>
              <a:t>y_i</a:t>
            </a:r>
            <a:r>
              <a:rPr lang="en-US" dirty="0"/>
              <a:t> predicted by our model</a:t>
            </a:r>
          </a:p>
          <a:p>
            <a:endParaRPr lang="en-US" dirty="0"/>
          </a:p>
          <a:p>
            <a:r>
              <a:rPr lang="en-US" dirty="0"/>
              <a:t>And if we placed a threshold on the probability </a:t>
            </a:r>
            <a:r>
              <a:rPr lang="en-US" dirty="0" err="1"/>
              <a:t>p_i</a:t>
            </a:r>
            <a:r>
              <a:rPr lang="en-US" dirty="0"/>
              <a:t> – as we did before in our prostate cancer example – we’d get a predicted value of </a:t>
            </a:r>
            <a:r>
              <a:rPr lang="en-US" dirty="0" err="1"/>
              <a:t>y_i</a:t>
            </a:r>
            <a:r>
              <a:rPr lang="en-US" dirty="0"/>
              <a:t>, which we’ve said is called </a:t>
            </a:r>
            <a:r>
              <a:rPr lang="en-US" dirty="0" err="1"/>
              <a:t>y_i</a:t>
            </a:r>
            <a:r>
              <a:rPr lang="en-US" dirty="0"/>
              <a:t> hat</a:t>
            </a:r>
          </a:p>
          <a:p>
            <a:r>
              <a:rPr lang="en-US" dirty="0"/>
              <a:t>More on this later.</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3998185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once more – there are two parts to the logistic regression model</a:t>
            </a:r>
          </a:p>
          <a:p>
            <a:r>
              <a:rPr lang="en-US" dirty="0"/>
              <a:t>First, we have a linear model that relates our features to the log-odds of the event of interest</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2776858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20648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468263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8003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27787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608604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861361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063012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21985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97319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1074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93819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26394378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slideLayout" Target="../slideLayouts/slideLayout2.xml"/><Relationship Id="rId7" Type="http://schemas.openxmlformats.org/officeDocument/2006/relationships/image" Target="../media/image3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5.png"/><Relationship Id="rId5" Type="http://schemas.openxmlformats.org/officeDocument/2006/relationships/image" Target="../media/image18.png"/><Relationship Id="rId10" Type="http://schemas.openxmlformats.org/officeDocument/2006/relationships/image" Target="../media/image3.png"/><Relationship Id="rId4" Type="http://schemas.openxmlformats.org/officeDocument/2006/relationships/notesSlide" Target="../notesSlides/notesSlide14.xml"/><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emf"/><Relationship Id="rId5" Type="http://schemas.openxmlformats.org/officeDocument/2006/relationships/image" Target="../media/image3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8.png"/><Relationship Id="rId5" Type="http://schemas.openxmlformats.org/officeDocument/2006/relationships/image" Target="../media/image39.png"/><Relationship Id="rId10" Type="http://schemas.openxmlformats.org/officeDocument/2006/relationships/image" Target="../media/image3.png"/><Relationship Id="rId4" Type="http://schemas.openxmlformats.org/officeDocument/2006/relationships/notesSlide" Target="../notesSlides/notesSlide17.xml"/><Relationship Id="rId9" Type="http://schemas.openxmlformats.org/officeDocument/2006/relationships/image" Target="../media/image10.png"/></Relationships>
</file>

<file path=ppt/slides/_rels/slide1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slideLayout" Target="../slideLayouts/slideLayout7.xml"/><Relationship Id="rId21" Type="http://schemas.openxmlformats.org/officeDocument/2006/relationships/image" Target="../media/image44.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audio" Target="../media/media18.m4a"/><Relationship Id="rId16" Type="http://schemas.openxmlformats.org/officeDocument/2006/relationships/image" Target="../media/image81.png"/><Relationship Id="rId20" Type="http://schemas.openxmlformats.org/officeDocument/2006/relationships/image" Target="../media/image85.png"/><Relationship Id="rId1" Type="http://schemas.microsoft.com/office/2007/relationships/media" Target="../media/media18.m4a"/><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notesSlide" Target="../notesSlides/notesSlide18.xml"/><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83.png"/><Relationship Id="rId3" Type="http://schemas.openxmlformats.org/officeDocument/2006/relationships/slideLayout" Target="../slideLayouts/slideLayout7.xml"/><Relationship Id="rId21" Type="http://schemas.openxmlformats.org/officeDocument/2006/relationships/image" Target="../media/image100.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82.png"/><Relationship Id="rId2" Type="http://schemas.openxmlformats.org/officeDocument/2006/relationships/audio" Target="../media/media19.m4a"/><Relationship Id="rId16" Type="http://schemas.openxmlformats.org/officeDocument/2006/relationships/image" Target="../media/image81.png"/><Relationship Id="rId20" Type="http://schemas.openxmlformats.org/officeDocument/2006/relationships/image" Target="../media/image85.png"/><Relationship Id="rId1" Type="http://schemas.microsoft.com/office/2007/relationships/media" Target="../media/media19.m4a"/><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3.png"/><Relationship Id="rId10" Type="http://schemas.openxmlformats.org/officeDocument/2006/relationships/image" Target="../media/image75.png"/><Relationship Id="rId19" Type="http://schemas.openxmlformats.org/officeDocument/2006/relationships/image" Target="../media/image84.png"/><Relationship Id="rId4" Type="http://schemas.openxmlformats.org/officeDocument/2006/relationships/notesSlide" Target="../notesSlides/notesSlide19.xml"/><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88.png"/><Relationship Id="rId5" Type="http://schemas.openxmlformats.org/officeDocument/2006/relationships/image" Target="../media/image46.png"/><Relationship Id="rId10" Type="http://schemas.openxmlformats.org/officeDocument/2006/relationships/image" Target="../media/image3.png"/><Relationship Id="rId4" Type="http://schemas.openxmlformats.org/officeDocument/2006/relationships/notesSlide" Target="../notesSlides/notesSlide20.xml"/><Relationship Id="rId9"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5.xml"/><Relationship Id="rId7" Type="http://schemas.openxmlformats.org/officeDocument/2006/relationships/image" Target="../media/image16.emf"/><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15.emf"/><Relationship Id="rId11" Type="http://schemas.openxmlformats.org/officeDocument/2006/relationships/image" Target="../media/image3.png"/><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notesSlide" Target="../notesSlides/notesSlide25.xml"/><Relationship Id="rId9" Type="http://schemas.openxmlformats.org/officeDocument/2006/relationships/image" Target="../media/image18.emf"/></Relationships>
</file>

<file path=ppt/slides/_rels/slide26.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58.png"/><Relationship Id="rId3" Type="http://schemas.openxmlformats.org/officeDocument/2006/relationships/slideLayout" Target="../slideLayouts/slideLayout2.xml"/><Relationship Id="rId7" Type="http://schemas.openxmlformats.org/officeDocument/2006/relationships/image" Target="../media/image17.emf"/><Relationship Id="rId12" Type="http://schemas.openxmlformats.org/officeDocument/2006/relationships/image" Target="../media/image4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16.emf"/><Relationship Id="rId11" Type="http://schemas.openxmlformats.org/officeDocument/2006/relationships/image" Target="../media/image18.emf"/><Relationship Id="rId5" Type="http://schemas.openxmlformats.org/officeDocument/2006/relationships/image" Target="../media/image40.png"/><Relationship Id="rId15" Type="http://schemas.openxmlformats.org/officeDocument/2006/relationships/image" Target="../media/image3.png"/><Relationship Id="rId10" Type="http://schemas.openxmlformats.org/officeDocument/2006/relationships/image" Target="../media/image15.emf"/><Relationship Id="rId4" Type="http://schemas.openxmlformats.org/officeDocument/2006/relationships/notesSlide" Target="../notesSlides/notesSlide26.xml"/><Relationship Id="rId9" Type="http://schemas.openxmlformats.org/officeDocument/2006/relationships/image" Target="../media/image14.emf"/><Relationship Id="rId1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slideLayout" Target="../slideLayouts/slideLayout2.xml"/><Relationship Id="rId7" Type="http://schemas.openxmlformats.org/officeDocument/2006/relationships/image" Target="../media/image43.emf"/><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60.png"/><Relationship Id="rId5" Type="http://schemas.openxmlformats.org/officeDocument/2006/relationships/image" Target="../media/image42.emf"/><Relationship Id="rId4" Type="http://schemas.openxmlformats.org/officeDocument/2006/relationships/notesSlide" Target="../notesSlides/notesSlide27.xml"/><Relationship Id="rId9"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2.emf"/><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3.emf"/><Relationship Id="rId5" Type="http://schemas.openxmlformats.org/officeDocument/2006/relationships/image" Target="../media/image10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4.emf"/><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3.emf"/><Relationship Id="rId5" Type="http://schemas.openxmlformats.org/officeDocument/2006/relationships/image" Target="../media/image10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slideLayout" Target="../slideLayouts/slideLayout2.xml"/><Relationship Id="rId7" Type="http://schemas.openxmlformats.org/officeDocument/2006/relationships/image" Target="../media/image64.png"/><Relationship Id="rId12" Type="http://schemas.openxmlformats.org/officeDocument/2006/relationships/image" Target="../media/image3.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42.emf"/><Relationship Id="rId11" Type="http://schemas.openxmlformats.org/officeDocument/2006/relationships/image" Target="../media/image67.png"/><Relationship Id="rId5" Type="http://schemas.openxmlformats.org/officeDocument/2006/relationships/image" Target="../media/image44.emf"/><Relationship Id="rId10" Type="http://schemas.openxmlformats.org/officeDocument/2006/relationships/image" Target="../media/image66.png"/><Relationship Id="rId4" Type="http://schemas.openxmlformats.org/officeDocument/2006/relationships/notesSlide" Target="../notesSlides/notesSlide30.xml"/><Relationship Id="rId9"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png"/><Relationship Id="rId5" Type="http://schemas.openxmlformats.org/officeDocument/2006/relationships/image" Target="../media/image45.jp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3.png"/><Relationship Id="rId4"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5.png"/><Relationship Id="rId5" Type="http://schemas.openxmlformats.org/officeDocument/2006/relationships/image" Target="../media/image4.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18.png"/><Relationship Id="rId10" Type="http://schemas.openxmlformats.org/officeDocument/2006/relationships/image" Target="../media/image50.png"/><Relationship Id="rId4" Type="http://schemas.openxmlformats.org/officeDocument/2006/relationships/notesSlide" Target="../notesSlides/notesSlide5.xml"/><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11" Type="http://schemas.openxmlformats.org/officeDocument/2006/relationships/image" Target="../media/image3.png"/><Relationship Id="rId5" Type="http://schemas.openxmlformats.org/officeDocument/2006/relationships/image" Target="../media/image22.png"/><Relationship Id="rId10" Type="http://schemas.openxmlformats.org/officeDocument/2006/relationships/image" Target="../media/image50.png"/><Relationship Id="rId4" Type="http://schemas.openxmlformats.org/officeDocument/2006/relationships/notesSlide" Target="../notesSlides/notesSlide6.xml"/><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7.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0.png"/><Relationship Id="rId5" Type="http://schemas.openxmlformats.org/officeDocument/2006/relationships/image" Target="../media/image4.emf"/><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Logistic Regression</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pic>
        <p:nvPicPr>
          <p:cNvPr id="4" name="Video 3">
            <a:hlinkClick r:id="" action="ppaction://media"/>
            <a:extLst>
              <a:ext uri="{FF2B5EF4-FFF2-40B4-BE49-F238E27FC236}">
                <a16:creationId xmlns:a16="http://schemas.microsoft.com/office/drawing/2014/main" id="{0BD8B8F5-70B2-5822-E3A4-D4CDDD08596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939039" y="3668279"/>
            <a:ext cx="4252961" cy="3189721"/>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34933"/>
    </mc:Choice>
    <mc:Fallback>
      <p:transition spd="slow" advTm="34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813C3BCE-1BF8-0E48-B331-76871CD84CA1}"/>
              </a:ext>
            </a:extLst>
          </p:cNvPr>
          <p:cNvSpPr/>
          <p:nvPr/>
        </p:nvSpPr>
        <p:spPr>
          <a:xfrm>
            <a:off x="2388118" y="1724569"/>
            <a:ext cx="3848559" cy="2289496"/>
          </a:xfrm>
          <a:prstGeom prst="rect">
            <a:avLst/>
          </a:prstGeom>
          <a:solidFill>
            <a:srgbClr val="FF5C00">
              <a:alpha val="7843"/>
            </a:srgbClr>
          </a:solid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t>		</a:t>
            </a:r>
            <a:r>
              <a:rPr lang="en-US" sz="2636" dirty="0">
                <a:solidFill>
                  <a:schemeClr val="tx1"/>
                </a:solidFill>
              </a:rPr>
              <a:t>Convert to a</a:t>
            </a:r>
          </a:p>
          <a:p>
            <a:r>
              <a:rPr lang="en-US" sz="2636" dirty="0">
                <a:solidFill>
                  <a:schemeClr val="tx1"/>
                </a:solidFill>
              </a:rPr>
              <a:t>		Probability</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D5BF559B-93D5-424E-8A78-2B730F044B3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78575101"/>
      </p:ext>
    </p:extLst>
  </p:cSld>
  <p:clrMapOvr>
    <a:masterClrMapping/>
  </p:clrMapOvr>
  <mc:AlternateContent xmlns:mc="http://schemas.openxmlformats.org/markup-compatibility/2006" xmlns:p14="http://schemas.microsoft.com/office/powerpoint/2010/main">
    <mc:Choice Requires="p14">
      <p:transition spd="slow" p14:dur="2000" advTm="6855"/>
    </mc:Choice>
    <mc:Fallback xmlns="">
      <p:transition spd="slow" advTm="6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30FE1-2C70-AC4C-A85C-0A813CD545A6}"/>
              </a:ext>
            </a:extLst>
          </p:cNvPr>
          <p:cNvSpPr>
            <a:spLocks noGrp="1"/>
          </p:cNvSpPr>
          <p:nvPr>
            <p:ph type="title"/>
          </p:nvPr>
        </p:nvSpPr>
        <p:spPr/>
        <p:txBody>
          <a:bodyPr>
            <a:normAutofit/>
          </a:bodyPr>
          <a:lstStyle/>
          <a:p>
            <a:r>
              <a:rPr lang="en-US" sz="4000" dirty="0"/>
              <a:t>ICU Mortality Prediction</a:t>
            </a:r>
          </a:p>
        </p:txBody>
      </p:sp>
      <p:sp>
        <p:nvSpPr>
          <p:cNvPr id="3" name="Text Placeholder 2">
            <a:extLst>
              <a:ext uri="{FF2B5EF4-FFF2-40B4-BE49-F238E27FC236}">
                <a16:creationId xmlns:a16="http://schemas.microsoft.com/office/drawing/2014/main" id="{5715EA1B-0F1B-0E4A-AF4C-789226EECF29}"/>
              </a:ext>
            </a:extLst>
          </p:cNvPr>
          <p:cNvSpPr>
            <a:spLocks noGrp="1"/>
          </p:cNvSpPr>
          <p:nvPr>
            <p:ph type="body" idx="1"/>
          </p:nvPr>
        </p:nvSpPr>
        <p:spPr/>
        <p:txBody>
          <a:bodyPr/>
          <a:lstStyle/>
          <a:p>
            <a:r>
              <a:rPr lang="en-US" dirty="0"/>
              <a:t>A clinical example</a:t>
            </a:r>
          </a:p>
        </p:txBody>
      </p:sp>
      <p:pic>
        <p:nvPicPr>
          <p:cNvPr id="4" name="Audio 3">
            <a:hlinkClick r:id="" action="ppaction://media"/>
            <a:extLst>
              <a:ext uri="{FF2B5EF4-FFF2-40B4-BE49-F238E27FC236}">
                <a16:creationId xmlns:a16="http://schemas.microsoft.com/office/drawing/2014/main" id="{CA57FC92-2C84-1741-941C-5CE6582F61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30771680"/>
      </p:ext>
    </p:extLst>
  </p:cSld>
  <p:clrMapOvr>
    <a:masterClrMapping/>
  </p:clrMapOvr>
  <mc:AlternateContent xmlns:mc="http://schemas.openxmlformats.org/markup-compatibility/2006" xmlns:p14="http://schemas.microsoft.com/office/powerpoint/2010/main">
    <mc:Choice Requires="p14">
      <p:transition spd="slow" p14:dur="2000" advTm="15040"/>
    </mc:Choice>
    <mc:Fallback xmlns="">
      <p:transition spd="slow" advTm="15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3184028"/>
              </a:xfrm>
            </p:spPr>
            <p:txBody>
              <a:bodyPr>
                <a:normAutofit/>
              </a:bodyPr>
              <a:lstStyle/>
              <a:p>
                <a:r>
                  <a:rPr lang="en-US" sz="3200" dirty="0">
                    <a:solidFill>
                      <a:schemeClr val="tx1"/>
                    </a:solidFill>
                  </a:rPr>
                  <a:t>Outcome:</a:t>
                </a:r>
              </a:p>
              <a:p>
                <a:endParaRPr lang="en-US" sz="3200" dirty="0">
                  <a:solidFill>
                    <a:schemeClr val="tx1"/>
                  </a:solidFill>
                </a:endParaRPr>
              </a:p>
              <a:p>
                <a:endParaRPr lang="en-US" sz="3200" dirty="0">
                  <a:solidFill>
                    <a:schemeClr val="tx1"/>
                  </a:solidFill>
                </a:endParaRPr>
              </a:p>
              <a:p>
                <a:r>
                  <a:rPr lang="en-US" sz="3200" dirty="0">
                    <a:solidFill>
                      <a:schemeClr val="tx1"/>
                    </a:solidFill>
                  </a:rPr>
                  <a:t>Features: On admission, what is patient </a:t>
                </a:r>
                <a14:m>
                  <m:oMath xmlns:m="http://schemas.openxmlformats.org/officeDocument/2006/math">
                    <m:r>
                      <a:rPr lang="en-US" sz="3200" i="1">
                        <a:solidFill>
                          <a:schemeClr val="tx1"/>
                        </a:solidFill>
                        <a:latin typeface="Cambria Math" panose="02040503050406030204" pitchFamily="18" charset="0"/>
                      </a:rPr>
                      <m:t>𝑖</m:t>
                    </m:r>
                  </m:oMath>
                </a14:m>
                <a:r>
                  <a:rPr lang="en-US" sz="3200" dirty="0">
                    <a:solidFill>
                      <a:schemeClr val="tx1"/>
                    </a:solidFill>
                  </a:rPr>
                  <a:t>’s </a:t>
                </a:r>
              </a:p>
              <a:p>
                <a:pPr marL="609585" lvl="1" indent="0">
                  <a:buNone/>
                </a:pPr>
                <a14:m>
                  <m:oMathPara xmlns:m="http://schemas.openxmlformats.org/officeDocument/2006/math">
                    <m:oMathParaPr>
                      <m:jc m:val="centerGroup"/>
                    </m:oMathParaPr>
                    <m:oMath xmlns:m="http://schemas.openxmlformats.org/officeDocument/2006/math">
                      <m:r>
                        <a:rPr lang="en-US" sz="3197" i="1">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age</m:t>
                      </m:r>
                      <m:r>
                        <a:rPr lang="en-US" sz="3197" i="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sex</m:t>
                      </m:r>
                      <m:r>
                        <a:rPr lang="en-US" sz="3197" i="0">
                          <a:solidFill>
                            <a:schemeClr val="tx1"/>
                          </a:solidFill>
                          <a:latin typeface="Cambria Math" panose="02040503050406030204" pitchFamily="18" charset="0"/>
                        </a:rPr>
                        <m:t>, </m:t>
                      </m:r>
                      <m:r>
                        <m:rPr>
                          <m:sty m:val="p"/>
                        </m:rPr>
                        <a:rPr lang="en-US" sz="3197" i="0">
                          <a:solidFill>
                            <a:schemeClr val="tx1"/>
                          </a:solidFill>
                          <a:latin typeface="Cambria Math" panose="02040503050406030204" pitchFamily="18" charset="0"/>
                        </a:rPr>
                        <m:t>temperature</m:t>
                      </m:r>
                      <m:r>
                        <a:rPr lang="en-US" sz="3197" b="0" i="0" smtClean="0">
                          <a:solidFill>
                            <a:schemeClr val="tx1"/>
                          </a:solidFill>
                          <a:latin typeface="Cambria Math" panose="02040503050406030204" pitchFamily="18" charset="0"/>
                        </a:rPr>
                        <m:t>,</m:t>
                      </m:r>
                      <m:r>
                        <m:rPr>
                          <m:sty m:val="p"/>
                        </m:rPr>
                        <a:rPr lang="en-US" sz="3197" b="0" i="0" smtClean="0">
                          <a:solidFill>
                            <a:schemeClr val="tx1"/>
                          </a:solidFill>
                          <a:latin typeface="Cambria Math" panose="02040503050406030204" pitchFamily="18" charset="0"/>
                        </a:rPr>
                        <m:t>blood</m:t>
                      </m:r>
                      <m:r>
                        <a:rPr lang="en-US" sz="3197" b="0" i="0" smtClean="0">
                          <a:solidFill>
                            <a:schemeClr val="tx1"/>
                          </a:solidFill>
                          <a:latin typeface="Cambria Math" panose="02040503050406030204" pitchFamily="18" charset="0"/>
                        </a:rPr>
                        <m:t> </m:t>
                      </m:r>
                      <m:r>
                        <m:rPr>
                          <m:sty m:val="p"/>
                        </m:rPr>
                        <a:rPr lang="en-US" sz="3197" b="0" i="0" smtClean="0">
                          <a:solidFill>
                            <a:schemeClr val="tx1"/>
                          </a:solidFill>
                          <a:latin typeface="Cambria Math" panose="02040503050406030204" pitchFamily="18" charset="0"/>
                        </a:rPr>
                        <m:t>pressure</m:t>
                      </m:r>
                      <m:r>
                        <a:rPr lang="en-US" sz="3197" i="1">
                          <a:solidFill>
                            <a:schemeClr val="tx1"/>
                          </a:solidFill>
                          <a:latin typeface="Cambria Math" panose="02040503050406030204" pitchFamily="18" charset="0"/>
                        </a:rPr>
                        <m:t>,…}</m:t>
                      </m:r>
                    </m:oMath>
                  </m:oMathPara>
                </a14:m>
                <a:endParaRPr lang="en-US" dirty="0">
                  <a:solidFill>
                    <a:schemeClr val="tx1"/>
                  </a:solidFill>
                </a:endParaRPr>
              </a:p>
              <a:p>
                <a:endParaRPr lang="en-US" sz="3729" dirty="0"/>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3184028"/>
              </a:xfrm>
              <a:blipFill>
                <a:blip r:embed="rId5"/>
                <a:stretch>
                  <a:fillRect l="-1279" t="-2486"/>
                </a:stretch>
              </a:blipFill>
            </p:spPr>
            <p:txBody>
              <a:bodyPr/>
              <a:lstStyle/>
              <a:p>
                <a:r>
                  <a:rPr lang="en-US">
                    <a:noFill/>
                  </a:rPr>
                  <a:t> </a:t>
                </a:r>
              </a:p>
            </p:txBody>
          </p:sp>
        </mc:Fallback>
      </mc:AlternateContent>
      <p:sp>
        <p:nvSpPr>
          <p:cNvPr id="26" name="Left Brace 25">
            <a:extLst>
              <a:ext uri="{FF2B5EF4-FFF2-40B4-BE49-F238E27FC236}">
                <a16:creationId xmlns:a16="http://schemas.microsoft.com/office/drawing/2014/main" id="{0D265F4C-7E74-5C48-8EF9-B2C90980CFD5}"/>
              </a:ext>
            </a:extLst>
          </p:cNvPr>
          <p:cNvSpPr/>
          <p:nvPr/>
        </p:nvSpPr>
        <p:spPr>
          <a:xfrm rot="16200000">
            <a:off x="3613828" y="3374540"/>
            <a:ext cx="350413" cy="4262411"/>
          </a:xfrm>
          <a:prstGeom prst="leftBrace">
            <a:avLst>
              <a:gd name="adj1" fmla="val 8333"/>
              <a:gd name="adj2" fmla="val 550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5CECC8F-FA1B-394E-B9FA-31D20CF29FB4}"/>
                  </a:ext>
                </a:extLst>
              </p:cNvPr>
              <p:cNvSpPr txBox="1"/>
              <p:nvPr/>
            </p:nvSpPr>
            <p:spPr>
              <a:xfrm>
                <a:off x="2140408" y="5775099"/>
                <a:ext cx="3779831" cy="522772"/>
              </a:xfrm>
              <a:prstGeom prst="rect">
                <a:avLst/>
              </a:prstGeom>
              <a:noFill/>
            </p:spPr>
            <p:txBody>
              <a:bodyPr wrap="square" rtlCol="0">
                <a:spAutoFit/>
              </a:bodyPr>
              <a:lstStyle/>
              <a:p>
                <a14:m>
                  <m:oMath xmlns:m="http://schemas.openxmlformats.org/officeDocument/2006/math">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features for patient </a:t>
                </a:r>
                <a14:m>
                  <m:oMath xmlns:m="http://schemas.openxmlformats.org/officeDocument/2006/math">
                    <m:r>
                      <a:rPr lang="en-US" sz="2797" i="1">
                        <a:latin typeface="Cambria Math" panose="02040503050406030204" pitchFamily="18" charset="0"/>
                        <a:cs typeface="Times New Roman" panose="02020603050405020304" pitchFamily="18" charset="0"/>
                      </a:rPr>
                      <m:t>𝑖</m:t>
                    </m:r>
                  </m:oMath>
                </a14:m>
                <a:endParaRPr lang="en-US" sz="2797" dirty="0">
                  <a:latin typeface="Times New Roman" panose="02020603050405020304" pitchFamily="18" charset="0"/>
                  <a:cs typeface="Times New Roman" panose="02020603050405020304" pitchFamily="18" charset="0"/>
                </a:endParaRPr>
              </a:p>
            </p:txBody>
          </p:sp>
        </mc:Choice>
        <mc:Fallback xmlns="">
          <p:sp>
            <p:nvSpPr>
              <p:cNvPr id="27" name="TextBox 26">
                <a:extLst>
                  <a:ext uri="{FF2B5EF4-FFF2-40B4-BE49-F238E27FC236}">
                    <a16:creationId xmlns:a16="http://schemas.microsoft.com/office/drawing/2014/main" id="{B5CECC8F-FA1B-394E-B9FA-31D20CF29FB4}"/>
                  </a:ext>
                </a:extLst>
              </p:cNvPr>
              <p:cNvSpPr txBox="1">
                <a:spLocks noRot="1" noChangeAspect="1" noMove="1" noResize="1" noEditPoints="1" noAdjustHandles="1" noChangeArrowheads="1" noChangeShapeType="1" noTextEdit="1"/>
              </p:cNvSpPr>
              <p:nvPr/>
            </p:nvSpPr>
            <p:spPr>
              <a:xfrm>
                <a:off x="2140408" y="5775099"/>
                <a:ext cx="3779831" cy="522772"/>
              </a:xfrm>
              <a:prstGeom prst="rect">
                <a:avLst/>
              </a:prstGeom>
              <a:blipFill>
                <a:blip r:embed="rId6"/>
                <a:stretch>
                  <a:fillRect t="-11628" b="-313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63AFD0E-3E46-984C-855C-1431BDB67FAC}"/>
                  </a:ext>
                </a:extLst>
              </p:cNvPr>
              <p:cNvSpPr txBox="1"/>
              <p:nvPr/>
            </p:nvSpPr>
            <p:spPr>
              <a:xfrm>
                <a:off x="6708762" y="5251090"/>
                <a:ext cx="3891595" cy="522772"/>
              </a:xfrm>
              <a:prstGeom prst="rect">
                <a:avLst/>
              </a:prstGeom>
              <a:noFill/>
            </p:spPr>
            <p:txBody>
              <a:bodyPr wrap="square" rtlCol="0">
                <a:spAutoFit/>
              </a:bodyPr>
              <a:lstStyle/>
              <a:p>
                <a14:m>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oMath>
                </a14:m>
                <a:r>
                  <a:rPr lang="en-US" sz="2797" dirty="0">
                    <a:latin typeface="Times New Roman" panose="02020603050405020304" pitchFamily="18" charset="0"/>
                    <a:cs typeface="Times New Roman" panose="02020603050405020304" pitchFamily="18" charset="0"/>
                  </a:rPr>
                  <a:t>, did patient </a:t>
                </a:r>
                <a:r>
                  <a:rPr lang="en-US" sz="2797" i="1" dirty="0" err="1">
                    <a:latin typeface="Times New Roman" panose="02020603050405020304" pitchFamily="18" charset="0"/>
                    <a:cs typeface="Times New Roman" panose="02020603050405020304" pitchFamily="18" charset="0"/>
                  </a:rPr>
                  <a:t>i</a:t>
                </a:r>
                <a:r>
                  <a:rPr lang="en-US" sz="2797" dirty="0">
                    <a:latin typeface="Times New Roman" panose="02020603050405020304" pitchFamily="18" charset="0"/>
                    <a:cs typeface="Times New Roman" panose="02020603050405020304" pitchFamily="18" charset="0"/>
                  </a:rPr>
                  <a:t> die</a:t>
                </a:r>
              </a:p>
            </p:txBody>
          </p:sp>
        </mc:Choice>
        <mc:Fallback xmlns="">
          <p:sp>
            <p:nvSpPr>
              <p:cNvPr id="28" name="TextBox 27">
                <a:extLst>
                  <a:ext uri="{FF2B5EF4-FFF2-40B4-BE49-F238E27FC236}">
                    <a16:creationId xmlns:a16="http://schemas.microsoft.com/office/drawing/2014/main" id="{063AFD0E-3E46-984C-855C-1431BDB67FAC}"/>
                  </a:ext>
                </a:extLst>
              </p:cNvPr>
              <p:cNvSpPr txBox="1">
                <a:spLocks noRot="1" noChangeAspect="1" noMove="1" noResize="1" noEditPoints="1" noAdjustHandles="1" noChangeArrowheads="1" noChangeShapeType="1" noTextEdit="1"/>
              </p:cNvSpPr>
              <p:nvPr/>
            </p:nvSpPr>
            <p:spPr>
              <a:xfrm>
                <a:off x="6708762" y="5251090"/>
                <a:ext cx="3891595" cy="522772"/>
              </a:xfrm>
              <a:prstGeom prst="rect">
                <a:avLst/>
              </a:prstGeom>
              <a:blipFill>
                <a:blip r:embed="rId7"/>
                <a:stretch>
                  <a:fillRect t="-11628" b="-31395"/>
                </a:stretch>
              </a:blipFill>
            </p:spPr>
            <p:txBody>
              <a:bodyPr/>
              <a:lstStyle/>
              <a:p>
                <a:r>
                  <a:rPr lang="en-US">
                    <a:noFill/>
                  </a:rPr>
                  <a:t> </a:t>
                </a:r>
              </a:p>
            </p:txBody>
          </p:sp>
        </mc:Fallback>
      </mc:AlternateContent>
      <p:pic>
        <p:nvPicPr>
          <p:cNvPr id="30" name="Picture 29">
            <a:extLst>
              <a:ext uri="{FF2B5EF4-FFF2-40B4-BE49-F238E27FC236}">
                <a16:creationId xmlns:a16="http://schemas.microsoft.com/office/drawing/2014/main" id="{54151142-EC40-B844-9BD4-5BB502118E87}"/>
              </a:ext>
            </a:extLst>
          </p:cNvPr>
          <p:cNvPicPr>
            <a:picLocks noChangeAspect="1"/>
          </p:cNvPicPr>
          <p:nvPr/>
        </p:nvPicPr>
        <p:blipFill>
          <a:blip r:embed="rId8"/>
          <a:stretch>
            <a:fillRect/>
          </a:stretch>
        </p:blipFill>
        <p:spPr>
          <a:xfrm flipV="1">
            <a:off x="1657829" y="4700886"/>
            <a:ext cx="5560849" cy="566296"/>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1707200" y="2099151"/>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3" name="TextBox 2"/>
              <p:cNvSpPr txBox="1">
                <a:spLocks noRot="1" noChangeAspect="1" noMove="1" noResize="1" noEditPoints="1" noAdjustHandles="1" noChangeArrowheads="1" noChangeShapeType="1" noTextEdit="1"/>
              </p:cNvSpPr>
              <p:nvPr/>
            </p:nvSpPr>
            <p:spPr>
              <a:xfrm>
                <a:off x="1707200" y="2099151"/>
                <a:ext cx="3500325" cy="961161"/>
              </a:xfrm>
              <a:prstGeom prst="rect">
                <a:avLst/>
              </a:prstGeom>
              <a:blipFill>
                <a:blip r:embed="rId9"/>
                <a:stretch>
                  <a:fillRect/>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BBA6F313-9FFB-7D4F-9B89-DA1AF7A634B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1974671"/>
      </p:ext>
    </p:extLst>
  </p:cSld>
  <p:clrMapOvr>
    <a:masterClrMapping/>
  </p:clrMapOvr>
  <mc:AlternateContent xmlns:mc="http://schemas.openxmlformats.org/markup-compatibility/2006" xmlns:p14="http://schemas.microsoft.com/office/powerpoint/2010/main">
    <mc:Choice Requires="p14">
      <p:transition spd="slow" p14:dur="2000" advTm="34210"/>
    </mc:Choice>
    <mc:Fallback xmlns="">
      <p:transition spd="slow" advTm="342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8">
            <a:extLst>
              <a:ext uri="{FF2B5EF4-FFF2-40B4-BE49-F238E27FC236}">
                <a16:creationId xmlns:a16="http://schemas.microsoft.com/office/drawing/2014/main" id="{8E5C9488-3BEA-4F24-B22D-CC9C1A83CCEC}"/>
              </a:ext>
            </a:extLst>
          </p:cNvPr>
          <p:cNvSpPr>
            <a:spLocks noGrp="1"/>
          </p:cNvSpPr>
          <p:nvPr>
            <p:ph type="title"/>
          </p:nvPr>
        </p:nvSpPr>
        <p:spPr>
          <a:xfrm>
            <a:off x="615758" y="38447"/>
            <a:ext cx="10972800" cy="1143000"/>
          </a:xfrm>
        </p:spPr>
        <p:txBody>
          <a:bodyPr>
            <a:normAutofit/>
          </a:bodyPr>
          <a:lstStyle/>
          <a:p>
            <a:r>
              <a:rPr lang="en-US" sz="4267" dirty="0">
                <a:solidFill>
                  <a:srgbClr val="002060"/>
                </a:solidFill>
              </a:rPr>
              <a:t>Example: ICU Mortality Prediction</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1FEDE59-5AC7-FF4A-A79D-0E2ADE592CE3}"/>
                  </a:ext>
                </a:extLst>
              </p:cNvPr>
              <p:cNvSpPr>
                <a:spLocks noGrp="1"/>
              </p:cNvSpPr>
              <p:nvPr>
                <p:ph idx="1"/>
              </p:nvPr>
            </p:nvSpPr>
            <p:spPr>
              <a:xfrm>
                <a:off x="615758" y="1422711"/>
                <a:ext cx="10960485" cy="2376861"/>
              </a:xfrm>
            </p:spPr>
            <p:txBody>
              <a:bodyPr>
                <a:normAutofit/>
              </a:bodyPr>
              <a:lstStyle/>
              <a:p>
                <a:r>
                  <a:rPr lang="en-US" sz="2800" dirty="0">
                    <a:solidFill>
                      <a:schemeClr val="tx1"/>
                    </a:solidFill>
                  </a:rPr>
                  <a:t>Outcome:</a:t>
                </a:r>
              </a:p>
              <a:p>
                <a:endParaRPr lang="en-US" sz="2000" dirty="0">
                  <a:solidFill>
                    <a:schemeClr val="tx1"/>
                  </a:solidFill>
                </a:endParaRPr>
              </a:p>
              <a:p>
                <a:endParaRPr lang="en-US" sz="2800" dirty="0">
                  <a:solidFill>
                    <a:schemeClr val="tx1"/>
                  </a:solidFill>
                </a:endParaRPr>
              </a:p>
              <a:p>
                <a:r>
                  <a:rPr lang="en-US" sz="2800" dirty="0">
                    <a:solidFill>
                      <a:schemeClr val="tx1"/>
                    </a:solidFill>
                  </a:rPr>
                  <a:t>Features: On admission, what is patient 𝑖’s: </a:t>
                </a:r>
              </a:p>
              <a:p>
                <a:pPr marL="609585" lvl="1" indent="0">
                  <a:buNone/>
                </a:pPr>
                <a14:m>
                  <m:oMathPara xmlns:m="http://schemas.openxmlformats.org/officeDocument/2006/math">
                    <m:oMathParaPr>
                      <m:jc m:val="centerGroup"/>
                    </m:oMathParaPr>
                    <m:oMath xmlns:m="http://schemas.openxmlformats.org/officeDocument/2006/math">
                      <m:r>
                        <a:rPr lang="en-US" sz="2663" i="1">
                          <a:solidFill>
                            <a:schemeClr val="tx1"/>
                          </a:solidFill>
                          <a:latin typeface="Cambria Math" panose="02040503050406030204" pitchFamily="18" charset="0"/>
                        </a:rPr>
                        <m:t>{1:</m:t>
                      </m:r>
                      <m:r>
                        <m:rPr>
                          <m:sty m:val="p"/>
                        </m:rPr>
                        <a:rPr lang="en-US" sz="2663" b="0" i="0" smtClean="0">
                          <a:solidFill>
                            <a:schemeClr val="tx1"/>
                          </a:solidFill>
                          <a:latin typeface="Cambria Math" panose="02040503050406030204" pitchFamily="18" charset="0"/>
                        </a:rPr>
                        <m:t>age</m:t>
                      </m:r>
                      <m:r>
                        <a:rPr lang="en-US" sz="2663" i="1">
                          <a:solidFill>
                            <a:schemeClr val="tx1"/>
                          </a:solidFill>
                          <a:latin typeface="Cambria Math" panose="02040503050406030204" pitchFamily="18" charset="0"/>
                        </a:rPr>
                        <m:t>, 2:</m:t>
                      </m:r>
                      <m:r>
                        <m:rPr>
                          <m:sty m:val="p"/>
                        </m:rPr>
                        <a:rPr lang="en-US" sz="2663" b="0" i="0" smtClean="0">
                          <a:solidFill>
                            <a:schemeClr val="tx1"/>
                          </a:solidFill>
                          <a:latin typeface="Cambria Math" panose="02040503050406030204" pitchFamily="18" charset="0"/>
                        </a:rPr>
                        <m:t>sex</m:t>
                      </m:r>
                      <m:r>
                        <a:rPr lang="en-US" sz="2663" i="1">
                          <a:solidFill>
                            <a:schemeClr val="tx1"/>
                          </a:solidFill>
                          <a:latin typeface="Cambria Math" panose="02040503050406030204" pitchFamily="18" charset="0"/>
                        </a:rPr>
                        <m:t>, 3: </m:t>
                      </m:r>
                      <m:r>
                        <m:rPr>
                          <m:sty m:val="p"/>
                        </m:rPr>
                        <a:rPr lang="en-US" sz="2663" i="0">
                          <a:solidFill>
                            <a:schemeClr val="tx1"/>
                          </a:solidFill>
                          <a:latin typeface="Cambria Math" panose="02040503050406030204" pitchFamily="18" charset="0"/>
                        </a:rPr>
                        <m:t>temperature</m:t>
                      </m:r>
                      <m:r>
                        <a:rPr lang="en-US" sz="2663" i="1">
                          <a:solidFill>
                            <a:schemeClr val="tx1"/>
                          </a:solidFill>
                          <a:latin typeface="Cambria Math" panose="02040503050406030204" pitchFamily="18" charset="0"/>
                        </a:rPr>
                        <m:t>, </m:t>
                      </m:r>
                      <m:r>
                        <a:rPr lang="en-US" sz="2663" b="0" i="1" smtClean="0">
                          <a:solidFill>
                            <a:schemeClr val="tx1"/>
                          </a:solidFill>
                          <a:latin typeface="Cambria Math" panose="02040503050406030204" pitchFamily="18" charset="0"/>
                        </a:rPr>
                        <m:t>4:</m:t>
                      </m:r>
                      <m:r>
                        <m:rPr>
                          <m:sty m:val="p"/>
                        </m:rPr>
                        <a:rPr lang="en-US" sz="2663" b="0" i="0" smtClean="0">
                          <a:solidFill>
                            <a:schemeClr val="tx1"/>
                          </a:solidFill>
                          <a:latin typeface="Cambria Math" panose="02040503050406030204" pitchFamily="18" charset="0"/>
                        </a:rPr>
                        <m:t>blood</m:t>
                      </m:r>
                      <m:r>
                        <a:rPr lang="en-US" sz="2663" b="0" i="0" smtClean="0">
                          <a:solidFill>
                            <a:schemeClr val="tx1"/>
                          </a:solidFill>
                          <a:latin typeface="Cambria Math" panose="02040503050406030204" pitchFamily="18" charset="0"/>
                        </a:rPr>
                        <m:t> </m:t>
                      </m:r>
                      <m:r>
                        <m:rPr>
                          <m:sty m:val="p"/>
                        </m:rPr>
                        <a:rPr lang="en-US" sz="2663" b="0" i="0" smtClean="0">
                          <a:solidFill>
                            <a:schemeClr val="tx1"/>
                          </a:solidFill>
                          <a:latin typeface="Cambria Math" panose="02040503050406030204" pitchFamily="18" charset="0"/>
                        </a:rPr>
                        <m:t>pressure</m:t>
                      </m:r>
                      <m:r>
                        <a:rPr lang="en-US" sz="2663" i="1">
                          <a:solidFill>
                            <a:schemeClr val="tx1"/>
                          </a:solidFill>
                          <a:latin typeface="Cambria Math" panose="02040503050406030204" pitchFamily="18" charset="0"/>
                        </a:rPr>
                        <m:t>…}</m:t>
                      </m:r>
                    </m:oMath>
                  </m:oMathPara>
                </a14:m>
                <a:endParaRPr lang="en-US" sz="3195" dirty="0">
                  <a:solidFill>
                    <a:schemeClr val="tx1"/>
                  </a:solidFill>
                </a:endParaRPr>
              </a:p>
              <a:p>
                <a:endParaRPr lang="en-US" sz="3729" dirty="0">
                  <a:solidFill>
                    <a:schemeClr val="tx1"/>
                  </a:solidFill>
                </a:endParaRPr>
              </a:p>
            </p:txBody>
          </p:sp>
        </mc:Choice>
        <mc:Fallback xmlns="">
          <p:sp>
            <p:nvSpPr>
              <p:cNvPr id="2" name="Content Placeholder 1">
                <a:extLst>
                  <a:ext uri="{FF2B5EF4-FFF2-40B4-BE49-F238E27FC236}">
                    <a16:creationId xmlns:a16="http://schemas.microsoft.com/office/drawing/2014/main" id="{31FEDE59-5AC7-FF4A-A79D-0E2ADE592CE3}"/>
                  </a:ext>
                </a:extLst>
              </p:cNvPr>
              <p:cNvSpPr>
                <a:spLocks noGrp="1" noRot="1" noChangeAspect="1" noMove="1" noResize="1" noEditPoints="1" noAdjustHandles="1" noChangeArrowheads="1" noChangeShapeType="1" noTextEdit="1"/>
              </p:cNvSpPr>
              <p:nvPr>
                <p:ph idx="1"/>
              </p:nvPr>
            </p:nvSpPr>
            <p:spPr>
              <a:xfrm>
                <a:off x="615758" y="1422711"/>
                <a:ext cx="10960485" cy="2376861"/>
              </a:xfrm>
              <a:blipFill>
                <a:blip r:embed="rId5"/>
                <a:stretch>
                  <a:fillRect l="-1042" t="-2128" b="-2660"/>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19675828-1D13-A842-91DB-846072BCD31D}"/>
              </a:ext>
            </a:extLst>
          </p:cNvPr>
          <p:cNvSpPr txBox="1"/>
          <p:nvPr/>
        </p:nvSpPr>
        <p:spPr>
          <a:xfrm>
            <a:off x="2852543" y="4784778"/>
            <a:ext cx="704424" cy="497957"/>
          </a:xfrm>
          <a:prstGeom prst="rect">
            <a:avLst/>
          </a:prstGeom>
          <a:noFill/>
        </p:spPr>
        <p:txBody>
          <a:bodyPr wrap="none" rtlCol="0">
            <a:spAutoFit/>
          </a:bodyPr>
          <a:lstStyle/>
          <a:p>
            <a:r>
              <a:rPr lang="en-US" sz="2636" dirty="0"/>
              <a:t>Age</a:t>
            </a:r>
          </a:p>
        </p:txBody>
      </p:sp>
      <p:cxnSp>
        <p:nvCxnSpPr>
          <p:cNvPr id="11" name="Straight Arrow Connector 10">
            <a:extLst>
              <a:ext uri="{FF2B5EF4-FFF2-40B4-BE49-F238E27FC236}">
                <a16:creationId xmlns:a16="http://schemas.microsoft.com/office/drawing/2014/main" id="{ADC7D708-8662-504C-8E76-7F3E7067579C}"/>
              </a:ext>
            </a:extLst>
          </p:cNvPr>
          <p:cNvCxnSpPr>
            <a:cxnSpLocks/>
          </p:cNvCxnSpPr>
          <p:nvPr/>
        </p:nvCxnSpPr>
        <p:spPr>
          <a:xfrm flipV="1">
            <a:off x="3251155" y="4569067"/>
            <a:ext cx="248901" cy="252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Content Placeholder 1">
                <a:extLst>
                  <a:ext uri="{FF2B5EF4-FFF2-40B4-BE49-F238E27FC236}">
                    <a16:creationId xmlns:a16="http://schemas.microsoft.com/office/drawing/2014/main" id="{CF90ACDD-62B0-BB4E-A4EF-221D0E6B8E6A}"/>
                  </a:ext>
                </a:extLst>
              </p:cNvPr>
              <p:cNvSpPr txBox="1">
                <a:spLocks/>
              </p:cNvSpPr>
              <p:nvPr/>
            </p:nvSpPr>
            <p:spPr>
              <a:xfrm>
                <a:off x="615758" y="5611659"/>
                <a:ext cx="10960485" cy="659133"/>
              </a:xfrm>
              <a:prstGeom prst="rect">
                <a:avLst/>
              </a:prstGeom>
            </p:spPr>
            <p:txBody>
              <a:bodyPr vert="horz" lIns="121784" tIns="60892" rIns="121784" bIns="60892" rtlCol="0">
                <a:normAutofit/>
              </a:bodyPr>
              <a:lstStyle>
                <a:lvl1pPr marL="342900" indent="-342900" algn="l" defTabSz="457200" rtl="0" eaLnBrk="1" latinLnBrk="0" hangingPunct="1">
                  <a:spcBef>
                    <a:spcPct val="20000"/>
                  </a:spcBef>
                  <a:buFont typeface="Arial"/>
                  <a:buChar char="•"/>
                  <a:defRPr sz="3200" kern="1200">
                    <a:solidFill>
                      <a:schemeClr val="bg1">
                        <a:lumMod val="50000"/>
                      </a:schemeClr>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chemeClr val="bg1">
                        <a:lumMod val="50000"/>
                      </a:schemeClr>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chemeClr val="bg1">
                        <a:lumMod val="50000"/>
                      </a:schemeClr>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chemeClr val="bg1">
                        <a:lumMod val="50000"/>
                      </a:schemeClr>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If increased age increases odds of mortality, </a:t>
                </a:r>
                <a14:m>
                  <m:oMath xmlns:m="http://schemas.openxmlformats.org/officeDocument/2006/math">
                    <m:sSub>
                      <m:sSubPr>
                        <m:ctrlPr>
                          <a:rPr lang="en-US" sz="2400" i="1">
                            <a:solidFill>
                              <a:schemeClr val="tx1"/>
                            </a:solidFill>
                            <a:latin typeface="Cambria Math" panose="02040503050406030204" pitchFamily="18" charset="0"/>
                          </a:rPr>
                        </m:ctrlPr>
                      </m:sSubPr>
                      <m:e>
                        <m:r>
                          <a:rPr lang="en-US" sz="2400" i="1">
                            <a:solidFill>
                              <a:schemeClr val="tx1"/>
                            </a:solidFill>
                            <a:latin typeface="Cambria Math" panose="02040503050406030204" pitchFamily="18" charset="0"/>
                          </a:rPr>
                          <m:t>𝑏</m:t>
                        </m:r>
                      </m:e>
                      <m:sub>
                        <m:r>
                          <a:rPr lang="en-US" sz="2400" i="1">
                            <a:solidFill>
                              <a:schemeClr val="tx1"/>
                            </a:solidFill>
                            <a:latin typeface="Cambria Math" panose="02040503050406030204" pitchFamily="18" charset="0"/>
                          </a:rPr>
                          <m:t>1</m:t>
                        </m:r>
                      </m:sub>
                    </m:sSub>
                  </m:oMath>
                </a14:m>
                <a:r>
                  <a:rPr lang="en-US" sz="24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should be positive </a:t>
                </a:r>
              </a:p>
            </p:txBody>
          </p:sp>
        </mc:Choice>
        <mc:Fallback xmlns="">
          <p:sp>
            <p:nvSpPr>
              <p:cNvPr id="30" name="Content Placeholder 1">
                <a:extLst>
                  <a:ext uri="{FF2B5EF4-FFF2-40B4-BE49-F238E27FC236}">
                    <a16:creationId xmlns:a16="http://schemas.microsoft.com/office/drawing/2014/main" id="{CF90ACDD-62B0-BB4E-A4EF-221D0E6B8E6A}"/>
                  </a:ext>
                </a:extLst>
              </p:cNvPr>
              <p:cNvSpPr txBox="1">
                <a:spLocks noRot="1" noChangeAspect="1" noMove="1" noResize="1" noEditPoints="1" noAdjustHandles="1" noChangeArrowheads="1" noChangeShapeType="1" noTextEdit="1"/>
              </p:cNvSpPr>
              <p:nvPr/>
            </p:nvSpPr>
            <p:spPr>
              <a:xfrm>
                <a:off x="615758" y="5611659"/>
                <a:ext cx="10960485" cy="659133"/>
              </a:xfrm>
              <a:prstGeom prst="rect">
                <a:avLst/>
              </a:prstGeom>
              <a:blipFill>
                <a:blip r:embed="rId6"/>
                <a:stretch>
                  <a:fillRect l="-463" t="-5660"/>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07C4EB78-7716-F24E-B9DE-E868E00DC9AF}"/>
              </a:ext>
            </a:extLst>
          </p:cNvPr>
          <p:cNvSpPr txBox="1"/>
          <p:nvPr/>
        </p:nvSpPr>
        <p:spPr>
          <a:xfrm>
            <a:off x="6579751" y="4851491"/>
            <a:ext cx="2237151" cy="497957"/>
          </a:xfrm>
          <a:prstGeom prst="rect">
            <a:avLst/>
          </a:prstGeom>
          <a:noFill/>
        </p:spPr>
        <p:txBody>
          <a:bodyPr wrap="none" rtlCol="0">
            <a:spAutoFit/>
          </a:bodyPr>
          <a:lstStyle/>
          <a:p>
            <a:r>
              <a:rPr lang="en-US" sz="2636" dirty="0"/>
              <a:t>Blood Pressure</a:t>
            </a:r>
          </a:p>
        </p:txBody>
      </p:sp>
      <p:cxnSp>
        <p:nvCxnSpPr>
          <p:cNvPr id="33" name="Straight Arrow Connector 32">
            <a:extLst>
              <a:ext uri="{FF2B5EF4-FFF2-40B4-BE49-F238E27FC236}">
                <a16:creationId xmlns:a16="http://schemas.microsoft.com/office/drawing/2014/main" id="{716DDE73-12FB-C544-9242-B73D0AFBADFC}"/>
              </a:ext>
            </a:extLst>
          </p:cNvPr>
          <p:cNvCxnSpPr/>
          <p:nvPr/>
        </p:nvCxnSpPr>
        <p:spPr>
          <a:xfrm flipH="1" flipV="1">
            <a:off x="6799420" y="4606307"/>
            <a:ext cx="80005" cy="2451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B0E6F50-36DB-D942-97C3-7F75BF273DCC}"/>
                  </a:ext>
                </a:extLst>
              </p:cNvPr>
              <p:cNvSpPr txBox="1"/>
              <p:nvPr/>
            </p:nvSpPr>
            <p:spPr>
              <a:xfrm>
                <a:off x="2026091" y="4079778"/>
                <a:ext cx="6147066"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2" name="TextBox 11">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026091" y="4079778"/>
                <a:ext cx="6147066" cy="420949"/>
              </a:xfrm>
              <a:prstGeom prst="rect">
                <a:avLst/>
              </a:prstGeom>
              <a:blipFill>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3642487" y="1554306"/>
                <a:ext cx="3500325" cy="96116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eqArr>
                            <m:eqArrPr>
                              <m:ctrlPr>
                                <a:rPr lang="en-US" sz="2800" i="1" smtClean="0">
                                  <a:latin typeface="Cambria Math" panose="02040503050406030204" pitchFamily="18" charset="0"/>
                                </a:rPr>
                              </m:ctrlPr>
                            </m:eqArrPr>
                            <m:e>
                              <m:r>
                                <a:rPr lang="en-US" sz="2800" b="0" i="1" smtClean="0">
                                  <a:latin typeface="Cambria Math" panose="02040503050406030204" pitchFamily="18" charset="0"/>
                                </a:rPr>
                                <m:t>1, 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dies</m:t>
                              </m:r>
                            </m:e>
                            <m:e>
                              <m:r>
                                <a:rPr lang="en-US" sz="2800" b="0" i="1" smtClean="0">
                                  <a:latin typeface="Cambria Math" panose="02040503050406030204" pitchFamily="18" charset="0"/>
                                </a:rPr>
                                <m:t>0, </m:t>
                              </m:r>
                              <m:r>
                                <m:rPr>
                                  <m:sty m:val="p"/>
                                </m:rPr>
                                <a:rPr lang="en-US" sz="2800" b="0" i="0" smtClean="0">
                                  <a:latin typeface="Cambria Math" panose="02040503050406030204" pitchFamily="18" charset="0"/>
                                </a:rPr>
                                <m:t>patient</m:t>
                              </m:r>
                              <m:r>
                                <a:rPr lang="en-US" sz="2800" b="0" i="0" smtClean="0">
                                  <a:latin typeface="Cambria Math" panose="02040503050406030204" pitchFamily="18" charset="0"/>
                                </a:rPr>
                                <m:t> </m:t>
                              </m:r>
                              <m:r>
                                <a:rPr lang="en-US" sz="2800" b="0" i="1" smtClean="0">
                                  <a:latin typeface="Cambria Math" panose="02040503050406030204" pitchFamily="18" charset="0"/>
                                </a:rPr>
                                <m:t>𝑖</m:t>
                              </m:r>
                              <m:r>
                                <a:rPr lang="en-US" sz="2800" b="0" i="0" smtClean="0">
                                  <a:latin typeface="Cambria Math" panose="02040503050406030204" pitchFamily="18" charset="0"/>
                                </a:rPr>
                                <m:t> </m:t>
                              </m:r>
                              <m:r>
                                <m:rPr>
                                  <m:sty m:val="p"/>
                                </m:rPr>
                                <a:rPr lang="en-US" sz="2800" b="0" i="0" smtClean="0">
                                  <a:latin typeface="Cambria Math" panose="02040503050406030204" pitchFamily="18" charset="0"/>
                                </a:rPr>
                                <m:t>lives</m:t>
                              </m:r>
                            </m:e>
                          </m:eqArr>
                        </m:e>
                      </m:d>
                    </m:oMath>
                  </m:oMathPara>
                </a14:m>
                <a:endParaRPr lang="en-US" sz="2800" dirty="0"/>
              </a:p>
            </p:txBody>
          </p:sp>
        </mc:Choice>
        <mc:Fallback xmlns="">
          <p:sp>
            <p:nvSpPr>
              <p:cNvPr id="13" name="TextBox 12"/>
              <p:cNvSpPr txBox="1">
                <a:spLocks noRot="1" noChangeAspect="1" noMove="1" noResize="1" noEditPoints="1" noAdjustHandles="1" noChangeArrowheads="1" noChangeShapeType="1" noTextEdit="1"/>
              </p:cNvSpPr>
              <p:nvPr/>
            </p:nvSpPr>
            <p:spPr>
              <a:xfrm>
                <a:off x="3642487" y="1554306"/>
                <a:ext cx="3500325" cy="961161"/>
              </a:xfrm>
              <a:prstGeom prst="rect">
                <a:avLst/>
              </a:prstGeom>
              <a:blipFill>
                <a:blip r:embed="rId8"/>
                <a:stretch>
                  <a:fillRect l="-174"/>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7F45171D-5273-B142-AEEC-0345AFC393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6815095"/>
      </p:ext>
    </p:extLst>
  </p:cSld>
  <p:clrMapOvr>
    <a:masterClrMapping/>
  </p:clrMapOvr>
  <mc:AlternateContent xmlns:mc="http://schemas.openxmlformats.org/markup-compatibility/2006" xmlns:p14="http://schemas.microsoft.com/office/powerpoint/2010/main">
    <mc:Choice Requires="p14">
      <p:transition spd="slow" p14:dur="2000" advTm="72619"/>
    </mc:Choice>
    <mc:Fallback xmlns="">
      <p:transition spd="slow" advTm="72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a:bodyPr>
          <a:lstStyle/>
          <a:p>
            <a:r>
              <a:rPr lang="en-US" sz="4267" dirty="0">
                <a:solidFill>
                  <a:srgbClr val="002060"/>
                </a:solidFill>
              </a:rPr>
              <a:t>Impact on the Sigmoid Function</a:t>
            </a:r>
            <a:endParaRPr lang="en-US" sz="4267" dirty="0"/>
          </a:p>
        </p:txBody>
      </p:sp>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5"/>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p:sp>
        <p:nvSpPr>
          <p:cNvPr id="8" name="TextBox 7">
            <a:extLst>
              <a:ext uri="{FF2B5EF4-FFF2-40B4-BE49-F238E27FC236}">
                <a16:creationId xmlns:a16="http://schemas.microsoft.com/office/drawing/2014/main" id="{E68290F6-AAE1-8F4B-848A-A9C0F7EA02F8}"/>
              </a:ext>
            </a:extLst>
          </p:cNvPr>
          <p:cNvSpPr txBox="1"/>
          <p:nvPr/>
        </p:nvSpPr>
        <p:spPr>
          <a:xfrm>
            <a:off x="2114988" y="2536978"/>
            <a:ext cx="704424" cy="497957"/>
          </a:xfrm>
          <a:prstGeom prst="rect">
            <a:avLst/>
          </a:prstGeom>
          <a:noFill/>
        </p:spPr>
        <p:txBody>
          <a:bodyPr wrap="none" rtlCol="0">
            <a:spAutoFit/>
          </a:bodyPr>
          <a:lstStyle/>
          <a:p>
            <a:r>
              <a:rPr lang="en-US" sz="2636" dirty="0"/>
              <a:t>Age</a:t>
            </a:r>
          </a:p>
        </p:txBody>
      </p:sp>
      <p:cxnSp>
        <p:nvCxnSpPr>
          <p:cNvPr id="10" name="Straight Arrow Connector 9">
            <a:extLst>
              <a:ext uri="{FF2B5EF4-FFF2-40B4-BE49-F238E27FC236}">
                <a16:creationId xmlns:a16="http://schemas.microsoft.com/office/drawing/2014/main" id="{E689202C-8170-904D-B4CF-48EFE1BF700F}"/>
              </a:ext>
            </a:extLst>
          </p:cNvPr>
          <p:cNvCxnSpPr>
            <a:cxnSpLocks/>
          </p:cNvCxnSpPr>
          <p:nvPr/>
        </p:nvCxnSpPr>
        <p:spPr>
          <a:xfrm flipV="1">
            <a:off x="2698044" y="1865492"/>
            <a:ext cx="1586698" cy="76163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40C671D7-3378-A340-93AF-B83EF113F0E7}"/>
              </a:ext>
            </a:extLst>
          </p:cNvPr>
          <p:cNvSpPr txBox="1"/>
          <p:nvPr/>
        </p:nvSpPr>
        <p:spPr>
          <a:xfrm rot="16200000">
            <a:off x="2819644" y="3878278"/>
            <a:ext cx="2109747" cy="379206"/>
          </a:xfrm>
          <a:prstGeom prst="rect">
            <a:avLst/>
          </a:prstGeom>
          <a:noFill/>
        </p:spPr>
        <p:txBody>
          <a:bodyPr wrap="square" rtlCol="0">
            <a:spAutoFit/>
          </a:bodyPr>
          <a:lstStyle/>
          <a:p>
            <a:r>
              <a:rPr lang="en-US" sz="1864" dirty="0"/>
              <a:t>Chance of Rain</a:t>
            </a:r>
          </a:p>
        </p:txBody>
      </p:sp>
      <p:cxnSp>
        <p:nvCxnSpPr>
          <p:cNvPr id="6" name="Straight Arrow Connector 5">
            <a:extLst>
              <a:ext uri="{FF2B5EF4-FFF2-40B4-BE49-F238E27FC236}">
                <a16:creationId xmlns:a16="http://schemas.microsoft.com/office/drawing/2014/main" id="{EE74E74F-8B6B-9A42-B0B2-378419685DA6}"/>
              </a:ext>
            </a:extLst>
          </p:cNvPr>
          <p:cNvCxnSpPr/>
          <p:nvPr/>
        </p:nvCxnSpPr>
        <p:spPr>
          <a:xfrm flipH="1" flipV="1">
            <a:off x="7443160" y="3183143"/>
            <a:ext cx="1735141" cy="75441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6CFBDE9-D1C1-D548-B832-C4B8493BB9E4}"/>
                  </a:ext>
                </a:extLst>
              </p:cNvPr>
              <p:cNvSpPr txBox="1"/>
              <p:nvPr/>
            </p:nvSpPr>
            <p:spPr>
              <a:xfrm>
                <a:off x="7905315" y="3937554"/>
                <a:ext cx="4472565" cy="903581"/>
              </a:xfrm>
              <a:prstGeom prst="rect">
                <a:avLst/>
              </a:prstGeom>
              <a:noFill/>
            </p:spPr>
            <p:txBody>
              <a:bodyPr wrap="square" rtlCol="0">
                <a:spAutoFit/>
              </a:bodyPr>
              <a:lstStyle/>
              <a:p>
                <a:r>
                  <a:rPr lang="en-US" sz="2636" dirty="0"/>
                  <a:t>As the value </a:t>
                </a:r>
                <a14:m>
                  <m:oMath xmlns:m="http://schemas.openxmlformats.org/officeDocument/2006/math">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 increases, the chance of mortality increases</a:t>
                </a:r>
              </a:p>
            </p:txBody>
          </p:sp>
        </mc:Choice>
        <mc:Fallback xmlns="">
          <p:sp>
            <p:nvSpPr>
              <p:cNvPr id="7" name="TextBox 6">
                <a:extLst>
                  <a:ext uri="{FF2B5EF4-FFF2-40B4-BE49-F238E27FC236}">
                    <a16:creationId xmlns:a16="http://schemas.microsoft.com/office/drawing/2014/main" id="{16CFBDE9-D1C1-D548-B832-C4B8493BB9E4}"/>
                  </a:ext>
                </a:extLst>
              </p:cNvPr>
              <p:cNvSpPr txBox="1">
                <a:spLocks noRot="1" noChangeAspect="1" noMove="1" noResize="1" noEditPoints="1" noAdjustHandles="1" noChangeArrowheads="1" noChangeShapeType="1" noTextEdit="1"/>
              </p:cNvSpPr>
              <p:nvPr/>
            </p:nvSpPr>
            <p:spPr>
              <a:xfrm>
                <a:off x="7905315" y="3937554"/>
                <a:ext cx="4472565" cy="903581"/>
              </a:xfrm>
              <a:prstGeom prst="rect">
                <a:avLst/>
              </a:prstGeom>
              <a:blipFill>
                <a:blip r:embed="rId8"/>
                <a:stretch>
                  <a:fillRect l="-2592" t="-6081" b="-168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0E6F50-36DB-D942-97C3-7F75BF273DCC}"/>
                  </a:ext>
                </a:extLst>
              </p:cNvPr>
              <p:cNvSpPr txBox="1"/>
              <p:nvPr/>
            </p:nvSpPr>
            <p:spPr>
              <a:xfrm>
                <a:off x="2597226" y="1368478"/>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5" name="TextBox 1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368478"/>
                <a:ext cx="6733121" cy="420949"/>
              </a:xfrm>
              <a:prstGeom prst="rect">
                <a:avLst/>
              </a:prstGeom>
              <a:blipFill>
                <a:blip r:embed="rId9"/>
                <a:stretch>
                  <a:fillRect/>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236644A6-3A1C-0F4B-8D08-1916473293D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9828345"/>
      </p:ext>
    </p:extLst>
  </p:cSld>
  <p:clrMapOvr>
    <a:masterClrMapping/>
  </p:clrMapOvr>
  <mc:AlternateContent xmlns:mc="http://schemas.openxmlformats.org/markup-compatibility/2006" xmlns:p14="http://schemas.microsoft.com/office/powerpoint/2010/main">
    <mc:Choice Requires="p14">
      <p:transition spd="slow" p14:dur="2000" advTm="18129"/>
    </mc:Choice>
    <mc:Fallback xmlns="">
      <p:transition spd="slow" advTm="18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DEAD31-1811-6445-BAB5-ED78F4465855}"/>
              </a:ext>
            </a:extLst>
          </p:cNvPr>
          <p:cNvSpPr>
            <a:spLocks noGrp="1"/>
          </p:cNvSpPr>
          <p:nvPr>
            <p:ph type="title"/>
          </p:nvPr>
        </p:nvSpPr>
        <p:spPr>
          <a:xfrm>
            <a:off x="495300" y="365125"/>
            <a:ext cx="11201400" cy="1325563"/>
          </a:xfrm>
        </p:spPr>
        <p:txBody>
          <a:bodyPr>
            <a:normAutofit fontScale="90000"/>
          </a:bodyPr>
          <a:lstStyle/>
          <a:p>
            <a:r>
              <a:rPr lang="en-US" dirty="0"/>
              <a:t>The logistic function just converts the patient’s log-odds (of mortality) to the corresponding probability.</a:t>
            </a:r>
          </a:p>
        </p:txBody>
      </p:sp>
      <p:sp>
        <p:nvSpPr>
          <p:cNvPr id="3" name="Content Placeholder 2">
            <a:extLst>
              <a:ext uri="{FF2B5EF4-FFF2-40B4-BE49-F238E27FC236}">
                <a16:creationId xmlns:a16="http://schemas.microsoft.com/office/drawing/2014/main" id="{C0998848-A6B9-224B-98B5-EA8B7A62D907}"/>
              </a:ext>
            </a:extLst>
          </p:cNvPr>
          <p:cNvSpPr>
            <a:spLocks noGrp="1"/>
          </p:cNvSpPr>
          <p:nvPr>
            <p:ph idx="1"/>
          </p:nvPr>
        </p:nvSpPr>
        <p:spPr>
          <a:xfrm>
            <a:off x="838200" y="2493817"/>
            <a:ext cx="10515600" cy="3683145"/>
          </a:xfrm>
        </p:spPr>
        <p:txBody>
          <a:bodyPr/>
          <a:lstStyle/>
          <a:p>
            <a:pPr marL="0" indent="0">
              <a:buNone/>
            </a:pPr>
            <a:r>
              <a:rPr lang="en-US" b="1" dirty="0"/>
              <a:t>An example</a:t>
            </a:r>
            <a:r>
              <a:rPr lang="en-US" dirty="0"/>
              <a:t>:</a:t>
            </a:r>
          </a:p>
          <a:p>
            <a:pPr marL="0" indent="0">
              <a:buNone/>
            </a:pPr>
            <a:endParaRPr lang="en-US" dirty="0"/>
          </a:p>
          <a:p>
            <a:r>
              <a:rPr lang="en-US" dirty="0"/>
              <a:t>Suppose the patient’s predicted log odds = 2</a:t>
            </a:r>
          </a:p>
          <a:p>
            <a:r>
              <a:rPr lang="en-US" dirty="0"/>
              <a:t>Convert log odds to odds by exponentiating: e^2 = 7.4</a:t>
            </a:r>
          </a:p>
          <a:p>
            <a:r>
              <a:rPr lang="en-US" dirty="0"/>
              <a:t>The odds are always relative to 1; in other words, they are 7.4x more likely to die than not</a:t>
            </a:r>
          </a:p>
          <a:p>
            <a:r>
              <a:rPr lang="en-US" dirty="0"/>
              <a:t>Convert odds to probability = 7.4 / (1 + 7.4) = 0.88</a:t>
            </a:r>
          </a:p>
        </p:txBody>
      </p:sp>
      <p:pic>
        <p:nvPicPr>
          <p:cNvPr id="4" name="Audio 3">
            <a:hlinkClick r:id="" action="ppaction://media"/>
            <a:extLst>
              <a:ext uri="{FF2B5EF4-FFF2-40B4-BE49-F238E27FC236}">
                <a16:creationId xmlns:a16="http://schemas.microsoft.com/office/drawing/2014/main" id="{4164F49D-068C-FC4D-887D-18DA29B1CD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1731183"/>
      </p:ext>
    </p:extLst>
  </p:cSld>
  <p:clrMapOvr>
    <a:masterClrMapping/>
  </p:clrMapOvr>
  <mc:AlternateContent xmlns:mc="http://schemas.openxmlformats.org/markup-compatibility/2006" xmlns:p14="http://schemas.microsoft.com/office/powerpoint/2010/main">
    <mc:Choice Requires="p14">
      <p:transition spd="slow" p14:dur="2000" advTm="49771"/>
    </mc:Choice>
    <mc:Fallback xmlns="">
      <p:transition spd="slow" advTm="497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6775-F1F7-DC46-B19A-828E4923BB79}"/>
              </a:ext>
            </a:extLst>
          </p:cNvPr>
          <p:cNvSpPr>
            <a:spLocks noGrp="1"/>
          </p:cNvSpPr>
          <p:nvPr>
            <p:ph type="title"/>
          </p:nvPr>
        </p:nvSpPr>
        <p:spPr>
          <a:xfrm>
            <a:off x="609600" y="92922"/>
            <a:ext cx="10972800" cy="1143000"/>
          </a:xfrm>
        </p:spPr>
        <p:txBody>
          <a:bodyPr>
            <a:normAutofit/>
          </a:bodyPr>
          <a:lstStyle/>
          <a:p>
            <a:r>
              <a:rPr lang="en-US" sz="4267" dirty="0"/>
              <a:t>Building the Training 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48B7A1-45FA-DB44-BED5-7879872E5661}"/>
                  </a:ext>
                </a:extLst>
              </p:cNvPr>
              <p:cNvSpPr>
                <a:spLocks noGrp="1"/>
              </p:cNvSpPr>
              <p:nvPr>
                <p:ph idx="1"/>
              </p:nvPr>
            </p:nvSpPr>
            <p:spPr>
              <a:xfrm>
                <a:off x="339762" y="1235923"/>
                <a:ext cx="5282105" cy="4975914"/>
              </a:xfrm>
            </p:spPr>
            <p:txBody>
              <a:bodyPr>
                <a:noAutofit/>
              </a:bodyPr>
              <a:lstStyle/>
              <a:p>
                <a:r>
                  <a:rPr lang="en-US" sz="2400" dirty="0">
                    <a:solidFill>
                      <a:schemeClr val="tx1"/>
                    </a:solidFill>
                  </a:rPr>
                  <a:t>We want to learn the model parameters</a:t>
                </a:r>
              </a:p>
              <a:p>
                <a:pPr marL="0" indent="0">
                  <a:buNone/>
                </a:pPr>
                <a:r>
                  <a:rPr lang="en-US" sz="2400" dirty="0">
                    <a:solidFill>
                      <a:schemeClr val="tx1"/>
                    </a:solidFill>
                  </a:rPr>
                  <a:t>	</a:t>
                </a:r>
                <a14:m>
                  <m:oMath xmlns:m="http://schemas.openxmlformats.org/officeDocument/2006/math">
                    <m:r>
                      <a:rPr lang="en-US" sz="2400" b="0" i="1" smtClean="0">
                        <a:solidFill>
                          <a:schemeClr val="tx1"/>
                        </a:solidFill>
                        <a:latin typeface="Cambria Math" panose="02040503050406030204" pitchFamily="18" charset="0"/>
                      </a:rPr>
                      <m:t>𝑏</m:t>
                    </m:r>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0</m:t>
                        </m:r>
                      </m:sub>
                    </m:sSub>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𝑏</m:t>
                        </m:r>
                      </m:e>
                      <m:sub>
                        <m:r>
                          <a:rPr lang="en-US" sz="2400" b="0" i="1" smtClean="0">
                            <a:solidFill>
                              <a:schemeClr val="tx1"/>
                            </a:solidFill>
                            <a:latin typeface="Cambria Math" panose="02040503050406030204" pitchFamily="18" charset="0"/>
                          </a:rPr>
                          <m:t>𝑀</m:t>
                        </m:r>
                      </m:sub>
                    </m:sSub>
                    <m:r>
                      <a:rPr lang="en-US" sz="2400" b="0" i="1" smtClean="0">
                        <a:solidFill>
                          <a:schemeClr val="tx1"/>
                        </a:solidFill>
                        <a:latin typeface="Cambria Math" panose="02040503050406030204" pitchFamily="18" charset="0"/>
                      </a:rPr>
                      <m:t>)</m:t>
                    </m:r>
                  </m:oMath>
                </a14:m>
                <a:endParaRPr lang="en-US" sz="2400" dirty="0">
                  <a:solidFill>
                    <a:schemeClr val="tx1"/>
                  </a:solidFill>
                </a:endParaRPr>
              </a:p>
              <a:p>
                <a:endParaRPr lang="en-US" sz="2400" dirty="0">
                  <a:solidFill>
                    <a:schemeClr val="tx1"/>
                  </a:solidFill>
                </a:endParaRPr>
              </a:p>
              <a:p>
                <a:r>
                  <a:rPr lang="en-US" sz="2400" dirty="0">
                    <a:solidFill>
                      <a:schemeClr val="tx1"/>
                    </a:solidFill>
                  </a:rPr>
                  <a:t>This requires </a:t>
                </a:r>
                <a:r>
                  <a:rPr lang="en-US" sz="2400" i="1" dirty="0">
                    <a:solidFill>
                      <a:schemeClr val="tx1"/>
                    </a:solidFill>
                  </a:rPr>
                  <a:t>training data</a:t>
                </a:r>
                <a:r>
                  <a:rPr lang="en-US" sz="2400" dirty="0">
                    <a:solidFill>
                      <a:schemeClr val="tx1"/>
                    </a:solidFill>
                  </a:rPr>
                  <a:t>; we will find the </a:t>
                </a:r>
                <a:r>
                  <a:rPr lang="en-US" sz="2400" i="1" dirty="0">
                    <a:solidFill>
                      <a:schemeClr val="tx1"/>
                    </a:solidFill>
                  </a:rPr>
                  <a:t>b </a:t>
                </a:r>
                <a:r>
                  <a:rPr lang="en-US" sz="2400" dirty="0">
                    <a:solidFill>
                      <a:schemeClr val="tx1"/>
                    </a:solidFill>
                  </a:rPr>
                  <a:t>that match it best</a:t>
                </a:r>
                <a:endParaRPr lang="en-US" sz="2400" i="1" dirty="0">
                  <a:solidFill>
                    <a:schemeClr val="tx1"/>
                  </a:solidFill>
                </a:endParaRPr>
              </a:p>
              <a:p>
                <a:endParaRPr lang="en-US" sz="2400" dirty="0">
                  <a:solidFill>
                    <a:schemeClr val="tx1"/>
                  </a:solidFill>
                </a:endParaRPr>
              </a:p>
              <a:p>
                <a:r>
                  <a:rPr lang="en-US" sz="2400" dirty="0">
                    <a:solidFill>
                      <a:schemeClr val="tx1"/>
                    </a:solidFill>
                  </a:rPr>
                  <a:t>Record data from </a:t>
                </a:r>
                <a14:m>
                  <m:oMath xmlns:m="http://schemas.openxmlformats.org/officeDocument/2006/math">
                    <m:r>
                      <a:rPr lang="en-US" sz="2400" b="0" i="1" smtClean="0">
                        <a:solidFill>
                          <a:schemeClr val="tx1"/>
                        </a:solidFill>
                        <a:latin typeface="Cambria Math" panose="02040503050406030204" pitchFamily="18" charset="0"/>
                      </a:rPr>
                      <m:t>𝑁</m:t>
                    </m:r>
                  </m:oMath>
                </a14:m>
                <a:r>
                  <a:rPr lang="en-US" sz="2400" dirty="0">
                    <a:solidFill>
                      <a:schemeClr val="tx1"/>
                    </a:solidFill>
                  </a:rPr>
                  <a:t> patients</a:t>
                </a:r>
              </a:p>
              <a:p>
                <a:pPr lvl="1"/>
                <a:r>
                  <a:rPr lang="en-US" sz="2400" dirty="0">
                    <a:solidFill>
                      <a:schemeClr val="tx1"/>
                    </a:solidFill>
                  </a:rPr>
                  <a:t>Capture features: </a:t>
                </a:r>
              </a:p>
              <a:p>
                <a:pPr marL="609585" lvl="1" indent="0">
                  <a:buNone/>
                </a:pPr>
                <a:r>
                  <a:rPr lang="en-US" sz="2400" dirty="0">
                    <a:solidFill>
                      <a:schemeClr val="tx1"/>
                    </a:solidFill>
                  </a:rPr>
                  <a:t>	{age, sex, temp, BP, …}</a:t>
                </a:r>
              </a:p>
              <a:p>
                <a:pPr lvl="1"/>
                <a:r>
                  <a:rPr lang="en-US" sz="2400" dirty="0">
                    <a:solidFill>
                      <a:schemeClr val="tx1"/>
                    </a:solidFill>
                  </a:rPr>
                  <a:t>Did they survive?</a:t>
                </a:r>
              </a:p>
            </p:txBody>
          </p:sp>
        </mc:Choice>
        <mc:Fallback xmlns="">
          <p:sp>
            <p:nvSpPr>
              <p:cNvPr id="3" name="Content Placeholder 2">
                <a:extLst>
                  <a:ext uri="{FF2B5EF4-FFF2-40B4-BE49-F238E27FC236}">
                    <a16:creationId xmlns:a16="http://schemas.microsoft.com/office/drawing/2014/main" id="{2448B7A1-45FA-DB44-BED5-7879872E5661}"/>
                  </a:ext>
                </a:extLst>
              </p:cNvPr>
              <p:cNvSpPr>
                <a:spLocks noGrp="1" noRot="1" noChangeAspect="1" noMove="1" noResize="1" noEditPoints="1" noAdjustHandles="1" noChangeArrowheads="1" noChangeShapeType="1" noTextEdit="1"/>
              </p:cNvSpPr>
              <p:nvPr>
                <p:ph idx="1"/>
              </p:nvPr>
            </p:nvSpPr>
            <p:spPr>
              <a:xfrm>
                <a:off x="339762" y="1235923"/>
                <a:ext cx="5282105" cy="4975914"/>
              </a:xfrm>
              <a:blipFill>
                <a:blip r:embed="rId5"/>
                <a:stretch>
                  <a:fillRect l="-1617" t="-858" r="-2540"/>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C32AC06-632F-43A5-BCC3-B6853BF55ED1}"/>
              </a:ext>
            </a:extLst>
          </p:cNvPr>
          <p:cNvSpPr txBox="1"/>
          <p:nvPr/>
        </p:nvSpPr>
        <p:spPr>
          <a:xfrm>
            <a:off x="6180326"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pic>
        <p:nvPicPr>
          <p:cNvPr id="140" name="Picture 139">
            <a:extLst>
              <a:ext uri="{FF2B5EF4-FFF2-40B4-BE49-F238E27FC236}">
                <a16:creationId xmlns:a16="http://schemas.microsoft.com/office/drawing/2014/main" id="{DF949832-3210-E048-BCD9-B031071D27F2}"/>
              </a:ext>
            </a:extLst>
          </p:cNvPr>
          <p:cNvPicPr>
            <a:picLocks noChangeAspect="1"/>
          </p:cNvPicPr>
          <p:nvPr/>
        </p:nvPicPr>
        <p:blipFill>
          <a:blip r:embed="rId6"/>
          <a:stretch>
            <a:fillRect/>
          </a:stretch>
        </p:blipFill>
        <p:spPr>
          <a:xfrm flipV="1">
            <a:off x="6833811" y="1818429"/>
            <a:ext cx="4321392" cy="440075"/>
          </a:xfrm>
          <a:prstGeom prst="rect">
            <a:avLst/>
          </a:prstGeom>
        </p:spPr>
      </p:pic>
      <p:pic>
        <p:nvPicPr>
          <p:cNvPr id="141" name="Picture 140">
            <a:extLst>
              <a:ext uri="{FF2B5EF4-FFF2-40B4-BE49-F238E27FC236}">
                <a16:creationId xmlns:a16="http://schemas.microsoft.com/office/drawing/2014/main" id="{D986E90C-0D83-5245-A5C5-1EA0D395D4C2}"/>
              </a:ext>
            </a:extLst>
          </p:cNvPr>
          <p:cNvPicPr>
            <a:picLocks noChangeAspect="1"/>
          </p:cNvPicPr>
          <p:nvPr/>
        </p:nvPicPr>
        <p:blipFill>
          <a:blip r:embed="rId6"/>
          <a:stretch>
            <a:fillRect/>
          </a:stretch>
        </p:blipFill>
        <p:spPr>
          <a:xfrm flipV="1">
            <a:off x="6833811" y="5060166"/>
            <a:ext cx="4321392" cy="440075"/>
          </a:xfrm>
          <a:prstGeom prst="rect">
            <a:avLst/>
          </a:prstGeom>
        </p:spPr>
      </p:pic>
      <p:pic>
        <p:nvPicPr>
          <p:cNvPr id="142" name="Picture 141">
            <a:extLst>
              <a:ext uri="{FF2B5EF4-FFF2-40B4-BE49-F238E27FC236}">
                <a16:creationId xmlns:a16="http://schemas.microsoft.com/office/drawing/2014/main" id="{BA481802-9EF2-7E4E-95BD-7B89706DF556}"/>
              </a:ext>
            </a:extLst>
          </p:cNvPr>
          <p:cNvPicPr>
            <a:picLocks noChangeAspect="1"/>
          </p:cNvPicPr>
          <p:nvPr/>
        </p:nvPicPr>
        <p:blipFill>
          <a:blip r:embed="rId6"/>
          <a:stretch>
            <a:fillRect/>
          </a:stretch>
        </p:blipFill>
        <p:spPr>
          <a:xfrm flipV="1">
            <a:off x="6833811" y="4491985"/>
            <a:ext cx="4321392" cy="440075"/>
          </a:xfrm>
          <a:prstGeom prst="rect">
            <a:avLst/>
          </a:prstGeom>
        </p:spPr>
      </p:pic>
      <p:pic>
        <p:nvPicPr>
          <p:cNvPr id="143" name="Picture 142">
            <a:extLst>
              <a:ext uri="{FF2B5EF4-FFF2-40B4-BE49-F238E27FC236}">
                <a16:creationId xmlns:a16="http://schemas.microsoft.com/office/drawing/2014/main" id="{860D1EF4-59BA-2744-BF60-28D5DCCC75D9}"/>
              </a:ext>
            </a:extLst>
          </p:cNvPr>
          <p:cNvPicPr>
            <a:picLocks noChangeAspect="1"/>
          </p:cNvPicPr>
          <p:nvPr/>
        </p:nvPicPr>
        <p:blipFill>
          <a:blip r:embed="rId6"/>
          <a:stretch>
            <a:fillRect/>
          </a:stretch>
        </p:blipFill>
        <p:spPr>
          <a:xfrm flipV="1">
            <a:off x="6833811" y="2386610"/>
            <a:ext cx="4321392" cy="440075"/>
          </a:xfrm>
          <a:prstGeom prst="rect">
            <a:avLst/>
          </a:prstGeom>
        </p:spPr>
      </p:pic>
      <p:pic>
        <p:nvPicPr>
          <p:cNvPr id="144" name="Picture 143">
            <a:extLst>
              <a:ext uri="{FF2B5EF4-FFF2-40B4-BE49-F238E27FC236}">
                <a16:creationId xmlns:a16="http://schemas.microsoft.com/office/drawing/2014/main" id="{E8B2ECE0-2C3F-F142-A668-C41BC037476B}"/>
              </a:ext>
            </a:extLst>
          </p:cNvPr>
          <p:cNvPicPr>
            <a:picLocks noChangeAspect="1"/>
          </p:cNvPicPr>
          <p:nvPr/>
        </p:nvPicPr>
        <p:blipFill>
          <a:blip r:embed="rId6"/>
          <a:stretch>
            <a:fillRect/>
          </a:stretch>
        </p:blipFill>
        <p:spPr>
          <a:xfrm flipV="1">
            <a:off x="6833811" y="2954791"/>
            <a:ext cx="4321392" cy="440075"/>
          </a:xfrm>
          <a:prstGeom prst="rect">
            <a:avLst/>
          </a:prstGeom>
        </p:spPr>
      </p:pic>
      <p:pic>
        <p:nvPicPr>
          <p:cNvPr id="145" name="Picture 144">
            <a:extLst>
              <a:ext uri="{FF2B5EF4-FFF2-40B4-BE49-F238E27FC236}">
                <a16:creationId xmlns:a16="http://schemas.microsoft.com/office/drawing/2014/main" id="{2A742A57-DBB1-0049-BF70-A5B51379DA52}"/>
              </a:ext>
            </a:extLst>
          </p:cNvPr>
          <p:cNvPicPr>
            <a:picLocks noChangeAspect="1"/>
          </p:cNvPicPr>
          <p:nvPr/>
        </p:nvPicPr>
        <p:blipFill>
          <a:blip r:embed="rId6"/>
          <a:stretch>
            <a:fillRect/>
          </a:stretch>
        </p:blipFill>
        <p:spPr>
          <a:xfrm flipV="1">
            <a:off x="6833811" y="3522972"/>
            <a:ext cx="4321392" cy="440075"/>
          </a:xfrm>
          <a:prstGeom prst="rect">
            <a:avLst/>
          </a:prstGeom>
        </p:spPr>
      </p:pic>
      <p:sp>
        <p:nvSpPr>
          <p:cNvPr id="146" name="TextBox 145">
            <a:extLst>
              <a:ext uri="{FF2B5EF4-FFF2-40B4-BE49-F238E27FC236}">
                <a16:creationId xmlns:a16="http://schemas.microsoft.com/office/drawing/2014/main" id="{6E6BEB0E-7CAC-2C4B-BE3C-0FC7BB528639}"/>
              </a:ext>
            </a:extLst>
          </p:cNvPr>
          <p:cNvSpPr txBox="1"/>
          <p:nvPr/>
        </p:nvSpPr>
        <p:spPr>
          <a:xfrm>
            <a:off x="6180326" y="4409288"/>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47" name="TextBox 146">
            <a:extLst>
              <a:ext uri="{FF2B5EF4-FFF2-40B4-BE49-F238E27FC236}">
                <a16:creationId xmlns:a16="http://schemas.microsoft.com/office/drawing/2014/main" id="{465AF3C1-3019-CB4E-975D-7C1DBF49BC61}"/>
              </a:ext>
            </a:extLst>
          </p:cNvPr>
          <p:cNvSpPr txBox="1"/>
          <p:nvPr/>
        </p:nvSpPr>
        <p:spPr>
          <a:xfrm>
            <a:off x="6180326"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48" name="TextBox 147">
            <a:extLst>
              <a:ext uri="{FF2B5EF4-FFF2-40B4-BE49-F238E27FC236}">
                <a16:creationId xmlns:a16="http://schemas.microsoft.com/office/drawing/2014/main" id="{6D1204DE-DCAD-3D42-A018-EE1A7FB7B342}"/>
              </a:ext>
            </a:extLst>
          </p:cNvPr>
          <p:cNvSpPr txBox="1"/>
          <p:nvPr/>
        </p:nvSpPr>
        <p:spPr>
          <a:xfrm>
            <a:off x="6180326"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49241119-D9B5-5540-A9B7-A9E03ABEF578}"/>
              </a:ext>
            </a:extLst>
          </p:cNvPr>
          <p:cNvSpPr txBox="1"/>
          <p:nvPr/>
        </p:nvSpPr>
        <p:spPr>
          <a:xfrm>
            <a:off x="6180326"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0" name="TextBox 149">
            <a:extLst>
              <a:ext uri="{FF2B5EF4-FFF2-40B4-BE49-F238E27FC236}">
                <a16:creationId xmlns:a16="http://schemas.microsoft.com/office/drawing/2014/main" id="{C904E9F7-89B4-5949-8C3E-677A00A15AE0}"/>
              </a:ext>
            </a:extLst>
          </p:cNvPr>
          <p:cNvSpPr txBox="1"/>
          <p:nvPr/>
        </p:nvSpPr>
        <p:spPr>
          <a:xfrm>
            <a:off x="6180326"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1" name="TextBox 150">
            <a:extLst>
              <a:ext uri="{FF2B5EF4-FFF2-40B4-BE49-F238E27FC236}">
                <a16:creationId xmlns:a16="http://schemas.microsoft.com/office/drawing/2014/main" id="{2EC37B96-BC81-804B-8D34-24D748686457}"/>
              </a:ext>
            </a:extLst>
          </p:cNvPr>
          <p:cNvSpPr txBox="1"/>
          <p:nvPr/>
        </p:nvSpPr>
        <p:spPr>
          <a:xfrm>
            <a:off x="11280463" y="4977469"/>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152" name="TextBox 151">
            <a:extLst>
              <a:ext uri="{FF2B5EF4-FFF2-40B4-BE49-F238E27FC236}">
                <a16:creationId xmlns:a16="http://schemas.microsoft.com/office/drawing/2014/main" id="{BD292AD3-4E90-F447-AE1D-6BE89D6DD9D4}"/>
              </a:ext>
            </a:extLst>
          </p:cNvPr>
          <p:cNvSpPr txBox="1"/>
          <p:nvPr/>
        </p:nvSpPr>
        <p:spPr>
          <a:xfrm>
            <a:off x="11280463" y="4409288"/>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153" name="TextBox 152">
            <a:extLst>
              <a:ext uri="{FF2B5EF4-FFF2-40B4-BE49-F238E27FC236}">
                <a16:creationId xmlns:a16="http://schemas.microsoft.com/office/drawing/2014/main" id="{CB7E0F8B-C015-E04D-89EB-FCAB517F7AD5}"/>
              </a:ext>
            </a:extLst>
          </p:cNvPr>
          <p:cNvSpPr txBox="1"/>
          <p:nvPr/>
        </p:nvSpPr>
        <p:spPr>
          <a:xfrm>
            <a:off x="11280463" y="344027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154" name="TextBox 153">
            <a:extLst>
              <a:ext uri="{FF2B5EF4-FFF2-40B4-BE49-F238E27FC236}">
                <a16:creationId xmlns:a16="http://schemas.microsoft.com/office/drawing/2014/main" id="{9F1CEB7A-B8A9-584C-8BB0-06ED6BF0C714}"/>
              </a:ext>
            </a:extLst>
          </p:cNvPr>
          <p:cNvSpPr txBox="1"/>
          <p:nvPr/>
        </p:nvSpPr>
        <p:spPr>
          <a:xfrm>
            <a:off x="11280463" y="287209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155" name="TextBox 154">
            <a:extLst>
              <a:ext uri="{FF2B5EF4-FFF2-40B4-BE49-F238E27FC236}">
                <a16:creationId xmlns:a16="http://schemas.microsoft.com/office/drawing/2014/main" id="{2BF836B4-2919-894E-9669-5B41DAA4075D}"/>
              </a:ext>
            </a:extLst>
          </p:cNvPr>
          <p:cNvSpPr txBox="1"/>
          <p:nvPr/>
        </p:nvSpPr>
        <p:spPr>
          <a:xfrm>
            <a:off x="11280463" y="230391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156" name="TextBox 155">
            <a:extLst>
              <a:ext uri="{FF2B5EF4-FFF2-40B4-BE49-F238E27FC236}">
                <a16:creationId xmlns:a16="http://schemas.microsoft.com/office/drawing/2014/main" id="{BD5008AA-189E-3942-9502-A1FB6B6DA029}"/>
              </a:ext>
            </a:extLst>
          </p:cNvPr>
          <p:cNvSpPr txBox="1"/>
          <p:nvPr/>
        </p:nvSpPr>
        <p:spPr>
          <a:xfrm>
            <a:off x="11280463" y="173573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157" name="TextBox 156">
            <a:extLst>
              <a:ext uri="{FF2B5EF4-FFF2-40B4-BE49-F238E27FC236}">
                <a16:creationId xmlns:a16="http://schemas.microsoft.com/office/drawing/2014/main" id="{87F7B0C2-A517-BB4D-BA95-F5FD1409712E}"/>
              </a:ext>
            </a:extLst>
          </p:cNvPr>
          <p:cNvSpPr txBox="1"/>
          <p:nvPr/>
        </p:nvSpPr>
        <p:spPr>
          <a:xfrm rot="5400000">
            <a:off x="8363888" y="3904351"/>
            <a:ext cx="503664" cy="646331"/>
          </a:xfrm>
          <a:prstGeom prst="rect">
            <a:avLst/>
          </a:prstGeom>
          <a:noFill/>
        </p:spPr>
        <p:txBody>
          <a:bodyPr wrap="none" rtlCol="0">
            <a:spAutoFit/>
          </a:bodyPr>
          <a:lstStyle/>
          <a:p>
            <a:r>
              <a:rPr lang="en-US" sz="3600" dirty="0"/>
              <a:t>…</a:t>
            </a:r>
          </a:p>
        </p:txBody>
      </p:sp>
      <p:sp>
        <p:nvSpPr>
          <p:cNvPr id="158" name="TextBox 157">
            <a:extLst>
              <a:ext uri="{FF2B5EF4-FFF2-40B4-BE49-F238E27FC236}">
                <a16:creationId xmlns:a16="http://schemas.microsoft.com/office/drawing/2014/main" id="{61EB7271-5058-8544-9697-2A0D44FF5656}"/>
              </a:ext>
            </a:extLst>
          </p:cNvPr>
          <p:cNvSpPr txBox="1"/>
          <p:nvPr/>
        </p:nvSpPr>
        <p:spPr>
          <a:xfrm rot="5400000">
            <a:off x="10799805" y="3913218"/>
            <a:ext cx="503664" cy="646331"/>
          </a:xfrm>
          <a:prstGeom prst="rect">
            <a:avLst/>
          </a:prstGeom>
          <a:noFill/>
        </p:spPr>
        <p:txBody>
          <a:bodyPr wrap="none" rtlCol="0">
            <a:spAutoFit/>
          </a:bodyPr>
          <a:lstStyle/>
          <a:p>
            <a:r>
              <a:rPr lang="en-US" sz="3600" dirty="0"/>
              <a:t>…</a:t>
            </a:r>
          </a:p>
        </p:txBody>
      </p:sp>
      <p:pic>
        <p:nvPicPr>
          <p:cNvPr id="4" name="Audio 3">
            <a:hlinkClick r:id="" action="ppaction://media"/>
            <a:extLst>
              <a:ext uri="{FF2B5EF4-FFF2-40B4-BE49-F238E27FC236}">
                <a16:creationId xmlns:a16="http://schemas.microsoft.com/office/drawing/2014/main" id="{15A61BC3-C515-F946-BCB0-AECC603688A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94260600"/>
      </p:ext>
    </p:extLst>
  </p:cSld>
  <p:clrMapOvr>
    <a:masterClrMapping/>
  </p:clrMapOvr>
  <mc:AlternateContent xmlns:mc="http://schemas.openxmlformats.org/markup-compatibility/2006" xmlns:p14="http://schemas.microsoft.com/office/powerpoint/2010/main">
    <mc:Choice Requires="p14">
      <p:transition spd="slow" p14:dur="2000" advTm="74644"/>
    </mc:Choice>
    <mc:Fallback xmlns="">
      <p:transition spd="slow" advTm="746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347E554-4C8A-4CB2-9A3C-30721F03A32B}"/>
                  </a:ext>
                </a:extLst>
              </p:cNvPr>
              <p:cNvSpPr txBox="1"/>
              <p:nvPr/>
            </p:nvSpPr>
            <p:spPr>
              <a:xfrm>
                <a:off x="9638866" y="5051298"/>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200" name="TextBox 199">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638866" y="5051298"/>
                <a:ext cx="1643976" cy="307328"/>
              </a:xfrm>
              <a:prstGeom prst="rect">
                <a:avLst/>
              </a:prstGeom>
              <a:blipFill>
                <a:blip r:embed="rId5"/>
                <a:stretch>
                  <a:fillRect l="-4815" t="-4000" r="-3333" b="-36000"/>
                </a:stretch>
              </a:blipFill>
            </p:spPr>
            <p:txBody>
              <a:bodyPr/>
              <a:lstStyle/>
              <a:p>
                <a:r>
                  <a:rPr lang="en-US">
                    <a:noFill/>
                  </a:rPr>
                  <a:t> </a:t>
                </a:r>
              </a:p>
            </p:txBody>
          </p:sp>
        </mc:Fallback>
      </mc:AlternateContent>
      <p:sp>
        <p:nvSpPr>
          <p:cNvPr id="8" name="Title 7"/>
          <p:cNvSpPr>
            <a:spLocks noGrp="1"/>
          </p:cNvSpPr>
          <p:nvPr>
            <p:ph type="title"/>
          </p:nvPr>
        </p:nvSpPr>
        <p:spPr>
          <a:xfrm>
            <a:off x="609600" y="127352"/>
            <a:ext cx="10972800" cy="1143000"/>
          </a:xfrm>
        </p:spPr>
        <p:txBody>
          <a:bodyPr>
            <a:noAutofit/>
          </a:bodyPr>
          <a:lstStyle/>
          <a:p>
            <a:r>
              <a:rPr lang="en-US" sz="4267" dirty="0"/>
              <a:t>Learning Model Parameters</a:t>
            </a:r>
          </a:p>
        </p:txBody>
      </p:sp>
      <p:sp>
        <p:nvSpPr>
          <p:cNvPr id="4" name="TextBox 3">
            <a:extLst>
              <a:ext uri="{FF2B5EF4-FFF2-40B4-BE49-F238E27FC236}">
                <a16:creationId xmlns:a16="http://schemas.microsoft.com/office/drawing/2014/main" id="{EC470171-AEFA-F940-B6E2-3B0358DFD502}"/>
              </a:ext>
            </a:extLst>
          </p:cNvPr>
          <p:cNvSpPr txBox="1"/>
          <p:nvPr/>
        </p:nvSpPr>
        <p:spPr>
          <a:xfrm>
            <a:off x="1141944" y="4616727"/>
            <a:ext cx="1783630" cy="497957"/>
          </a:xfrm>
          <a:prstGeom prst="rect">
            <a:avLst/>
          </a:prstGeom>
          <a:noFill/>
        </p:spPr>
        <p:txBody>
          <a:bodyPr wrap="none" rtlCol="0">
            <a:spAutoFit/>
          </a:bodyPr>
          <a:lstStyle/>
          <a:p>
            <a:r>
              <a:rPr lang="en-US" sz="2636" dirty="0"/>
              <a:t>Training Set</a:t>
            </a:r>
          </a:p>
        </p:txBody>
      </p:sp>
      <p:sp>
        <p:nvSpPr>
          <p:cNvPr id="7" name="TextBox 6">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9" name="TextBox 8">
            <a:extLst>
              <a:ext uri="{FF2B5EF4-FFF2-40B4-BE49-F238E27FC236}">
                <a16:creationId xmlns:a16="http://schemas.microsoft.com/office/drawing/2014/main" id="{BFEE604D-6E39-3C4A-BB31-1D217AA8F371}"/>
              </a:ext>
            </a:extLst>
          </p:cNvPr>
          <p:cNvSpPr txBox="1"/>
          <p:nvPr/>
        </p:nvSpPr>
        <p:spPr>
          <a:xfrm>
            <a:off x="8919921" y="5445780"/>
            <a:ext cx="3081866" cy="903581"/>
          </a:xfrm>
          <a:prstGeom prst="rect">
            <a:avLst/>
          </a:prstGeom>
          <a:noFill/>
        </p:spPr>
        <p:txBody>
          <a:bodyPr wrap="square" rtlCol="0">
            <a:spAutoFit/>
          </a:bodyPr>
          <a:lstStyle/>
          <a:p>
            <a:pPr algn="ctr"/>
            <a:r>
              <a:rPr lang="en-US" sz="2636" dirty="0"/>
              <a:t>Trained Model (with learned parameters)</a:t>
            </a:r>
          </a:p>
        </p:txBody>
      </p:sp>
      <p:pic>
        <p:nvPicPr>
          <p:cNvPr id="3" name="Picture 2"/>
          <p:cNvPicPr>
            <a:picLocks noChangeAspect="1"/>
          </p:cNvPicPr>
          <p:nvPr/>
        </p:nvPicPr>
        <p:blipFill>
          <a:blip r:embed="rId6"/>
          <a:stretch>
            <a:fillRect/>
          </a:stretch>
        </p:blipFill>
        <p:spPr>
          <a:xfrm>
            <a:off x="272581" y="2166697"/>
            <a:ext cx="3522357" cy="2336366"/>
          </a:xfrm>
          <a:prstGeom prst="rect">
            <a:avLst/>
          </a:prstGeom>
        </p:spPr>
      </p:pic>
      <p:pic>
        <p:nvPicPr>
          <p:cNvPr id="5" name="Picture 4"/>
          <p:cNvPicPr>
            <a:picLocks noChangeAspect="1"/>
          </p:cNvPicPr>
          <p:nvPr/>
        </p:nvPicPr>
        <p:blipFill>
          <a:blip r:embed="rId7"/>
          <a:stretch>
            <a:fillRect/>
          </a:stretch>
        </p:blipFill>
        <p:spPr>
          <a:xfrm>
            <a:off x="4865911" y="2166697"/>
            <a:ext cx="2460178" cy="2839570"/>
          </a:xfrm>
          <a:prstGeom prst="rect">
            <a:avLst/>
          </a:prstGeom>
        </p:spPr>
      </p:pic>
      <p:sp>
        <p:nvSpPr>
          <p:cNvPr id="389" name="Right Arrow 388"/>
          <p:cNvSpPr/>
          <p:nvPr/>
        </p:nvSpPr>
        <p:spPr>
          <a:xfrm>
            <a:off x="7600894" y="3058001"/>
            <a:ext cx="1355067" cy="708300"/>
          </a:xfrm>
          <a:prstGeom prst="rightArrow">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390" name="TextBox 38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8"/>
                <a:stretch>
                  <a:fillRect b="-40909"/>
                </a:stretch>
              </a:blipFill>
            </p:spPr>
            <p:txBody>
              <a:bodyPr/>
              <a:lstStyle/>
              <a:p>
                <a:r>
                  <a:rPr lang="en-US">
                    <a:noFill/>
                  </a:rPr>
                  <a:t> </a:t>
                </a:r>
              </a:p>
            </p:txBody>
          </p:sp>
        </mc:Fallback>
      </mc:AlternateContent>
      <p:sp>
        <p:nvSpPr>
          <p:cNvPr id="10" name="Cross 9"/>
          <p:cNvSpPr/>
          <p:nvPr/>
        </p:nvSpPr>
        <p:spPr>
          <a:xfrm>
            <a:off x="4143022" y="3058001"/>
            <a:ext cx="722889" cy="708300"/>
          </a:xfrm>
          <a:prstGeom prst="plus">
            <a:avLst>
              <a:gd name="adj" fmla="val 41061"/>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2" name="Picture 11"/>
          <p:cNvPicPr>
            <a:picLocks noChangeAspect="1"/>
          </p:cNvPicPr>
          <p:nvPr/>
        </p:nvPicPr>
        <p:blipFill>
          <a:blip r:embed="rId9"/>
          <a:stretch>
            <a:fillRect/>
          </a:stretch>
        </p:blipFill>
        <p:spPr>
          <a:xfrm>
            <a:off x="9230764" y="2166696"/>
            <a:ext cx="2460179" cy="2839571"/>
          </a:xfrm>
          <a:prstGeom prst="rect">
            <a:avLst/>
          </a:prstGeom>
        </p:spPr>
      </p:pic>
      <p:pic>
        <p:nvPicPr>
          <p:cNvPr id="2" name="Audio 1">
            <a:hlinkClick r:id="" action="ppaction://media"/>
            <a:extLst>
              <a:ext uri="{FF2B5EF4-FFF2-40B4-BE49-F238E27FC236}">
                <a16:creationId xmlns:a16="http://schemas.microsoft.com/office/drawing/2014/main" id="{F4D8FCA1-3C9D-EE47-99DD-0DB66BD4697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6845398"/>
      </p:ext>
    </p:extLst>
  </p:cSld>
  <p:clrMapOvr>
    <a:masterClrMapping/>
  </p:clrMapOvr>
  <mc:AlternateContent xmlns:mc="http://schemas.openxmlformats.org/markup-compatibility/2006" xmlns:p14="http://schemas.microsoft.com/office/powerpoint/2010/main">
    <mc:Choice Requires="p14">
      <p:transition spd="slow" p14:dur="2000" advTm="27367"/>
    </mc:Choice>
    <mc:Fallback xmlns="">
      <p:transition spd="slow" advTm="27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5"/>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6"/>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7"/>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8"/>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10"/>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1"/>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2"/>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3"/>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4"/>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5"/>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6"/>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7"/>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8"/>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9"/>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20"/>
                  <a:stretch>
                    <a:fillRect l="-70455" t="-111290" b="-17258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6" name="TextBox 6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1"/>
                <a:stretch>
                  <a:fillRect b="-1449"/>
                </a:stretch>
              </a:blipFill>
            </p:spPr>
            <p:txBody>
              <a:bodyPr/>
              <a:lstStyle/>
              <a:p>
                <a:r>
                  <a:rPr lang="en-US">
                    <a:noFill/>
                  </a:rPr>
                  <a:t> </a:t>
                </a:r>
              </a:p>
            </p:txBody>
          </p:sp>
        </mc:Fallback>
      </mc:AlternateContent>
      <p:sp>
        <p:nvSpPr>
          <p:cNvPr id="67" name="Title 52">
            <a:extLst>
              <a:ext uri="{FF2B5EF4-FFF2-40B4-BE49-F238E27FC236}">
                <a16:creationId xmlns:a16="http://schemas.microsoft.com/office/drawing/2014/main" id="{9C1DBC5E-45C8-054C-BB03-8099B6492D66}"/>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Simplifying our Notation…</a:t>
            </a:r>
          </a:p>
        </p:txBody>
      </p:sp>
      <p:pic>
        <p:nvPicPr>
          <p:cNvPr id="2" name="Audio 1">
            <a:hlinkClick r:id="" action="ppaction://media"/>
            <a:extLst>
              <a:ext uri="{FF2B5EF4-FFF2-40B4-BE49-F238E27FC236}">
                <a16:creationId xmlns:a16="http://schemas.microsoft.com/office/drawing/2014/main" id="{912F2A28-0D46-5443-82FD-D4220643666E}"/>
              </a:ext>
            </a:extLst>
          </p:cNvPr>
          <p:cNvPicPr>
            <a:picLocks noChangeAspect="1"/>
          </p:cNvPicPr>
          <p:nvPr>
            <a:audioFile r:link="rId2"/>
            <p:extLst>
              <p:ext uri="{DAA4B4D4-6D71-4841-9C94-3DE7FCFB9230}">
                <p14:media xmlns:p14="http://schemas.microsoft.com/office/powerpoint/2010/main" r:embed="rId1"/>
              </p:ext>
            </p:extLst>
          </p:nvPr>
        </p:nvPicPr>
        <p:blipFill>
          <a:blip r:embed="rId2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60217547"/>
      </p:ext>
    </p:extLst>
  </p:cSld>
  <p:clrMapOvr>
    <a:masterClrMapping/>
  </p:clrMapOvr>
  <mc:AlternateContent xmlns:mc="http://schemas.openxmlformats.org/markup-compatibility/2006" xmlns:p14="http://schemas.microsoft.com/office/powerpoint/2010/main">
    <mc:Choice Requires="p14">
      <p:transition spd="slow" p14:dur="2000" advTm="59686"/>
    </mc:Choice>
    <mc:Fallback xmlns="">
      <p:transition spd="slow" advTm="59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4473AEA5-0038-4875-B670-682255EBB64B}"/>
              </a:ext>
            </a:extLst>
          </p:cNvPr>
          <p:cNvGrpSpPr/>
          <p:nvPr/>
        </p:nvGrpSpPr>
        <p:grpSpPr>
          <a:xfrm>
            <a:off x="2145555" y="2413185"/>
            <a:ext cx="7673995" cy="2031512"/>
            <a:chOff x="3178606" y="2500657"/>
            <a:chExt cx="7682619" cy="2033792"/>
          </a:xfrm>
        </p:grpSpPr>
        <p:grpSp>
          <p:nvGrpSpPr>
            <p:cNvPr id="22" name="Group 21">
              <a:extLst>
                <a:ext uri="{FF2B5EF4-FFF2-40B4-BE49-F238E27FC236}">
                  <a16:creationId xmlns:a16="http://schemas.microsoft.com/office/drawing/2014/main" id="{66AA5019-B474-4F55-85BC-206C187A2C2E}"/>
                </a:ext>
              </a:extLst>
            </p:cNvPr>
            <p:cNvGrpSpPr/>
            <p:nvPr/>
          </p:nvGrpSpPr>
          <p:grpSpPr>
            <a:xfrm>
              <a:off x="3538754" y="2846713"/>
              <a:ext cx="4267200" cy="241541"/>
              <a:chOff x="3312543" y="2369387"/>
              <a:chExt cx="4267200" cy="241541"/>
            </a:xfrm>
          </p:grpSpPr>
          <p:sp>
            <p:nvSpPr>
              <p:cNvPr id="23" name="Rectangle 22">
                <a:extLst>
                  <a:ext uri="{FF2B5EF4-FFF2-40B4-BE49-F238E27FC236}">
                    <a16:creationId xmlns:a16="http://schemas.microsoft.com/office/drawing/2014/main" id="{46BAA495-E507-4386-99FC-AF2B9C738C00}"/>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4" name="Straight Connector 23">
                <a:extLst>
                  <a:ext uri="{FF2B5EF4-FFF2-40B4-BE49-F238E27FC236}">
                    <a16:creationId xmlns:a16="http://schemas.microsoft.com/office/drawing/2014/main" id="{88AB6143-75C9-4E65-B420-72A0329C7A05}"/>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695433-EA03-4B0A-98FE-FAD96DECA3F2}"/>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ADCF94D-A24F-445A-B8C0-67D34E119EC4}"/>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D1119520-3829-475E-8387-B3D9AFB4A0B1}"/>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F27BBE9-616E-4CCB-A601-A52308393F03}"/>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39479492-A576-446D-8A67-15DBCBC317C2}"/>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B8554DB-F116-4287-B503-4D7F8126C6FF}"/>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2AA7FDE-57A7-4018-A4D6-36A0B408F50F}"/>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3852B725-C6B8-4B1C-BD74-7DC093EFE073}"/>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59929CB6-FA60-4661-AC87-0BEB56F0A786}"/>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B573279-BD5A-4B58-A71B-C263C48348A1}"/>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FF3AE687-FBC3-4FFD-8123-A12D7DF5763B}"/>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4E853902-E286-4967-8152-A8A844943204}"/>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BFD151E9-EEAF-4384-B8AF-1A10B6EAF03C}"/>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267C0A88-C48C-4A98-979E-6CF740495DF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2CCD4E8-197B-4835-A04F-FFCB806D9456}"/>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F188DC41-780A-4379-91B0-6FF3D6D128D1}"/>
                    </a:ext>
                  </a:extLst>
                </p:cNvPr>
                <p:cNvSpPr txBox="1"/>
                <p:nvPr/>
              </p:nvSpPr>
              <p:spPr>
                <a:xfrm>
                  <a:off x="3178606" y="2811253"/>
                  <a:ext cx="247397"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m:oMathPara>
                  </a14:m>
                  <a:endParaRPr lang="en-US" sz="1797" dirty="0"/>
                </a:p>
              </p:txBody>
            </p:sp>
          </mc:Choice>
          <mc:Fallback xmlns="">
            <p:sp>
              <p:nvSpPr>
                <p:cNvPr id="40" name="TextBox 39">
                  <a:extLst>
                    <a:ext uri="{FF2B5EF4-FFF2-40B4-BE49-F238E27FC236}">
                      <a16:creationId xmlns:a16="http://schemas.microsoft.com/office/drawing/2014/main" id="{F188DC41-780A-4379-91B0-6FF3D6D128D1}"/>
                    </a:ext>
                  </a:extLst>
                </p:cNvPr>
                <p:cNvSpPr txBox="1">
                  <a:spLocks noRot="1" noChangeAspect="1" noMove="1" noResize="1" noEditPoints="1" noAdjustHandles="1" noChangeArrowheads="1" noChangeShapeType="1" noTextEdit="1"/>
                </p:cNvSpPr>
                <p:nvPr/>
              </p:nvSpPr>
              <p:spPr>
                <a:xfrm>
                  <a:off x="3178606" y="2811253"/>
                  <a:ext cx="247397" cy="276861"/>
                </a:xfrm>
                <a:prstGeom prst="rect">
                  <a:avLst/>
                </a:prstGeom>
                <a:blipFill>
                  <a:blip r:embed="rId5"/>
                  <a:stretch>
                    <a:fillRect l="-10000" r="-5000"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58A7BB33-774D-4034-A6C5-E6CD76070B5C}"/>
                    </a:ext>
                  </a:extLst>
                </p:cNvPr>
                <p:cNvSpPr txBox="1"/>
                <p:nvPr/>
              </p:nvSpPr>
              <p:spPr>
                <a:xfrm>
                  <a:off x="3468315" y="2502673"/>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58A7BB33-774D-4034-A6C5-E6CD76070B5C}"/>
                    </a:ext>
                  </a:extLst>
                </p:cNvPr>
                <p:cNvSpPr txBox="1">
                  <a:spLocks noRot="1" noChangeAspect="1" noMove="1" noResize="1" noEditPoints="1" noAdjustHandles="1" noChangeArrowheads="1" noChangeShapeType="1" noTextEdit="1"/>
                </p:cNvSpPr>
                <p:nvPr/>
              </p:nvSpPr>
              <p:spPr>
                <a:xfrm>
                  <a:off x="3468315" y="2502673"/>
                  <a:ext cx="339513" cy="276861"/>
                </a:xfrm>
                <a:prstGeom prst="rect">
                  <a:avLst/>
                </a:prstGeom>
                <a:blipFill>
                  <a:blip r:embed="rId6"/>
                  <a:stretch>
                    <a:fillRect l="-11538" r="-769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036807E6-8A6E-40C1-9F9E-C04DA8D0189E}"/>
                    </a:ext>
                  </a:extLst>
                </p:cNvPr>
                <p:cNvSpPr txBox="1"/>
                <p:nvPr/>
              </p:nvSpPr>
              <p:spPr>
                <a:xfrm>
                  <a:off x="3771112" y="2518386"/>
                  <a:ext cx="33951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r>
                              <a:rPr lang="en-US" sz="1797" i="1">
                                <a:latin typeface="Cambria Math" panose="02040503050406030204" pitchFamily="18" charset="0"/>
                              </a:rPr>
                              <m:t>2</m:t>
                            </m:r>
                          </m:sub>
                        </m:sSub>
                      </m:oMath>
                    </m:oMathPara>
                  </a14:m>
                  <a:endParaRPr lang="en-US" sz="1797" dirty="0"/>
                </a:p>
              </p:txBody>
            </p:sp>
          </mc:Choice>
          <mc:Fallback xmlns="">
            <p:sp>
              <p:nvSpPr>
                <p:cNvPr id="42" name="TextBox 41">
                  <a:extLst>
                    <a:ext uri="{FF2B5EF4-FFF2-40B4-BE49-F238E27FC236}">
                      <a16:creationId xmlns:a16="http://schemas.microsoft.com/office/drawing/2014/main" id="{036807E6-8A6E-40C1-9F9E-C04DA8D0189E}"/>
                    </a:ext>
                  </a:extLst>
                </p:cNvPr>
                <p:cNvSpPr txBox="1">
                  <a:spLocks noRot="1" noChangeAspect="1" noMove="1" noResize="1" noEditPoints="1" noAdjustHandles="1" noChangeArrowheads="1" noChangeShapeType="1" noTextEdit="1"/>
                </p:cNvSpPr>
                <p:nvPr/>
              </p:nvSpPr>
              <p:spPr>
                <a:xfrm>
                  <a:off x="3771112" y="2518386"/>
                  <a:ext cx="339513" cy="276861"/>
                </a:xfrm>
                <a:prstGeom prst="rect">
                  <a:avLst/>
                </a:prstGeom>
                <a:blipFill>
                  <a:blip r:embed="rId7"/>
                  <a:stretch>
                    <a:fillRect l="-11538" r="-3846"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F4E76BA3-5FD0-4BD9-86AA-C27315F2923E}"/>
                    </a:ext>
                  </a:extLst>
                </p:cNvPr>
                <p:cNvSpPr txBox="1"/>
                <p:nvPr/>
              </p:nvSpPr>
              <p:spPr>
                <a:xfrm>
                  <a:off x="7465222" y="2518385"/>
                  <a:ext cx="393370"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𝑖𝑀</m:t>
                            </m:r>
                          </m:sub>
                        </m:sSub>
                      </m:oMath>
                    </m:oMathPara>
                  </a14:m>
                  <a:endParaRPr lang="en-US" sz="1797" dirty="0"/>
                </a:p>
              </p:txBody>
            </p:sp>
          </mc:Choice>
          <mc:Fallback xmlns="">
            <p:sp>
              <p:nvSpPr>
                <p:cNvPr id="43" name="TextBox 42">
                  <a:extLst>
                    <a:ext uri="{FF2B5EF4-FFF2-40B4-BE49-F238E27FC236}">
                      <a16:creationId xmlns:a16="http://schemas.microsoft.com/office/drawing/2014/main" id="{F4E76BA3-5FD0-4BD9-86AA-C27315F2923E}"/>
                    </a:ext>
                  </a:extLst>
                </p:cNvPr>
                <p:cNvSpPr txBox="1">
                  <a:spLocks noRot="1" noChangeAspect="1" noMove="1" noResize="1" noEditPoints="1" noAdjustHandles="1" noChangeArrowheads="1" noChangeShapeType="1" noTextEdit="1"/>
                </p:cNvSpPr>
                <p:nvPr/>
              </p:nvSpPr>
              <p:spPr>
                <a:xfrm>
                  <a:off x="7465222" y="2518385"/>
                  <a:ext cx="393370" cy="276861"/>
                </a:xfrm>
                <a:prstGeom prst="rect">
                  <a:avLst/>
                </a:prstGeom>
                <a:blipFill>
                  <a:blip r:embed="rId8"/>
                  <a:stretch>
                    <a:fillRect l="-6250" r="-312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689A4078-AFEA-4E63-B890-03EA612B6762}"/>
                    </a:ext>
                  </a:extLst>
                </p:cNvPr>
                <p:cNvSpPr txBox="1"/>
                <p:nvPr/>
              </p:nvSpPr>
              <p:spPr>
                <a:xfrm>
                  <a:off x="4214325"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4" name="TextBox 43">
                  <a:extLst>
                    <a:ext uri="{FF2B5EF4-FFF2-40B4-BE49-F238E27FC236}">
                      <a16:creationId xmlns:a16="http://schemas.microsoft.com/office/drawing/2014/main" id="{689A4078-AFEA-4E63-B890-03EA612B6762}"/>
                    </a:ext>
                  </a:extLst>
                </p:cNvPr>
                <p:cNvSpPr txBox="1">
                  <a:spLocks noRot="1" noChangeAspect="1" noMove="1" noResize="1" noEditPoints="1" noAdjustHandles="1" noChangeArrowheads="1" noChangeShapeType="1" noTextEdit="1"/>
                </p:cNvSpPr>
                <p:nvPr/>
              </p:nvSpPr>
              <p:spPr>
                <a:xfrm>
                  <a:off x="4214325" y="2500657"/>
                  <a:ext cx="226278" cy="27686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0194A84-E34A-48AA-BBA4-9FDAFB021AEC}"/>
                    </a:ext>
                  </a:extLst>
                </p:cNvPr>
                <p:cNvSpPr txBox="1"/>
                <p:nvPr/>
              </p:nvSpPr>
              <p:spPr>
                <a:xfrm>
                  <a:off x="7136721" y="2500657"/>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45" name="TextBox 44">
                  <a:extLst>
                    <a:ext uri="{FF2B5EF4-FFF2-40B4-BE49-F238E27FC236}">
                      <a16:creationId xmlns:a16="http://schemas.microsoft.com/office/drawing/2014/main" id="{00194A84-E34A-48AA-BBA4-9FDAFB021AEC}"/>
                    </a:ext>
                  </a:extLst>
                </p:cNvPr>
                <p:cNvSpPr txBox="1">
                  <a:spLocks noRot="1" noChangeAspect="1" noMove="1" noResize="1" noEditPoints="1" noAdjustHandles="1" noChangeArrowheads="1" noChangeShapeType="1" noTextEdit="1"/>
                </p:cNvSpPr>
                <p:nvPr/>
              </p:nvSpPr>
              <p:spPr>
                <a:xfrm>
                  <a:off x="7136721" y="2500657"/>
                  <a:ext cx="226278" cy="276861"/>
                </a:xfrm>
                <a:prstGeom prst="rect">
                  <a:avLst/>
                </a:prstGeom>
                <a:blipFill>
                  <a:blip r:embed="rId10"/>
                  <a:stretch>
                    <a:fillRect/>
                  </a:stretch>
                </a:blipFill>
              </p:spPr>
              <p:txBody>
                <a:bodyPr/>
                <a:lstStyle/>
                <a:p>
                  <a:r>
                    <a:rPr lang="en-US">
                      <a:noFill/>
                    </a:rPr>
                    <a:t> </a:t>
                  </a:r>
                </a:p>
              </p:txBody>
            </p:sp>
          </mc:Fallback>
        </mc:AlternateContent>
        <p:grpSp>
          <p:nvGrpSpPr>
            <p:cNvPr id="52" name="Group 51">
              <a:extLst>
                <a:ext uri="{FF2B5EF4-FFF2-40B4-BE49-F238E27FC236}">
                  <a16:creationId xmlns:a16="http://schemas.microsoft.com/office/drawing/2014/main" id="{8CFD1C78-B3A6-4F2C-B4C5-4A87FD8D9212}"/>
                </a:ext>
              </a:extLst>
            </p:cNvPr>
            <p:cNvGrpSpPr/>
            <p:nvPr/>
          </p:nvGrpSpPr>
          <p:grpSpPr>
            <a:xfrm>
              <a:off x="3244351" y="3980585"/>
              <a:ext cx="4663984" cy="553864"/>
              <a:chOff x="3227797" y="3499340"/>
              <a:chExt cx="4663984" cy="553864"/>
            </a:xfrm>
          </p:grpSpPr>
          <p:grpSp>
            <p:nvGrpSpPr>
              <p:cNvPr id="4" name="Group 3">
                <a:extLst>
                  <a:ext uri="{FF2B5EF4-FFF2-40B4-BE49-F238E27FC236}">
                    <a16:creationId xmlns:a16="http://schemas.microsoft.com/office/drawing/2014/main" id="{37699FF7-4654-46EA-84A3-74EB29BEBAB9}"/>
                  </a:ext>
                </a:extLst>
              </p:cNvPr>
              <p:cNvGrpSpPr/>
              <p:nvPr/>
            </p:nvGrpSpPr>
            <p:grpSpPr>
              <a:xfrm>
                <a:off x="3538754" y="3499340"/>
                <a:ext cx="4267200" cy="241541"/>
                <a:chOff x="3312543" y="2369387"/>
                <a:chExt cx="4267200" cy="241541"/>
              </a:xfrm>
            </p:grpSpPr>
            <p:sp>
              <p:nvSpPr>
                <p:cNvPr id="5" name="Rectangle 4">
                  <a:extLst>
                    <a:ext uri="{FF2B5EF4-FFF2-40B4-BE49-F238E27FC236}">
                      <a16:creationId xmlns:a16="http://schemas.microsoft.com/office/drawing/2014/main" id="{47607615-F09D-4F5A-BA25-EB0DDC96E19D}"/>
                    </a:ext>
                  </a:extLst>
                </p:cNvPr>
                <p:cNvSpPr/>
                <p:nvPr/>
              </p:nvSpPr>
              <p:spPr>
                <a:xfrm>
                  <a:off x="3312543" y="2369388"/>
                  <a:ext cx="4267200" cy="2415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6" name="Straight Connector 5">
                  <a:extLst>
                    <a:ext uri="{FF2B5EF4-FFF2-40B4-BE49-F238E27FC236}">
                      <a16:creationId xmlns:a16="http://schemas.microsoft.com/office/drawing/2014/main" id="{57404633-5989-4D75-BEBF-7D85CA95BD1E}"/>
                    </a:ext>
                  </a:extLst>
                </p:cNvPr>
                <p:cNvCxnSpPr/>
                <p:nvPr/>
              </p:nvCxnSpPr>
              <p:spPr>
                <a:xfrm>
                  <a:off x="358283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5201C8A1-CDCD-4298-844B-215BD1969BAF}"/>
                    </a:ext>
                  </a:extLst>
                </p:cNvPr>
                <p:cNvCxnSpPr/>
                <p:nvPr/>
              </p:nvCxnSpPr>
              <p:spPr>
                <a:xfrm>
                  <a:off x="383875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6450F499-36EB-4EFA-8A9E-616CD138040B}"/>
                    </a:ext>
                  </a:extLst>
                </p:cNvPr>
                <p:cNvCxnSpPr/>
                <p:nvPr/>
              </p:nvCxnSpPr>
              <p:spPr>
                <a:xfrm>
                  <a:off x="407454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E132E5C6-0954-442A-9580-13173BD3496C}"/>
                    </a:ext>
                  </a:extLst>
                </p:cNvPr>
                <p:cNvCxnSpPr/>
                <p:nvPr/>
              </p:nvCxnSpPr>
              <p:spPr>
                <a:xfrm>
                  <a:off x="433046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DAF1E313-5E30-4431-8ADA-1FEB30A796F8}"/>
                    </a:ext>
                  </a:extLst>
                </p:cNvPr>
                <p:cNvCxnSpPr/>
                <p:nvPr/>
              </p:nvCxnSpPr>
              <p:spPr>
                <a:xfrm>
                  <a:off x="456912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1370B548-3CF7-481F-A4B7-A25FA3B2107F}"/>
                    </a:ext>
                  </a:extLst>
                </p:cNvPr>
                <p:cNvCxnSpPr/>
                <p:nvPr/>
              </p:nvCxnSpPr>
              <p:spPr>
                <a:xfrm>
                  <a:off x="482504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DBD097E-EBB8-4146-88DF-B945A8359116}"/>
                    </a:ext>
                  </a:extLst>
                </p:cNvPr>
                <p:cNvCxnSpPr/>
                <p:nvPr/>
              </p:nvCxnSpPr>
              <p:spPr>
                <a:xfrm>
                  <a:off x="506083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31C29E79-33DD-4148-ABBB-FACF1A185345}"/>
                    </a:ext>
                  </a:extLst>
                </p:cNvPr>
                <p:cNvCxnSpPr/>
                <p:nvPr/>
              </p:nvCxnSpPr>
              <p:spPr>
                <a:xfrm>
                  <a:off x="5316747"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CF90589-C310-4A3E-B353-F593EFCEE76D}"/>
                    </a:ext>
                  </a:extLst>
                </p:cNvPr>
                <p:cNvCxnSpPr/>
                <p:nvPr/>
              </p:nvCxnSpPr>
              <p:spPr>
                <a:xfrm>
                  <a:off x="5569788"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E29C8732-F770-4875-82FA-36882A458F43}"/>
                    </a:ext>
                  </a:extLst>
                </p:cNvPr>
                <p:cNvCxnSpPr/>
                <p:nvPr/>
              </p:nvCxnSpPr>
              <p:spPr>
                <a:xfrm>
                  <a:off x="5825705"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0C4FA28C-84B2-484C-97C4-C59B97031046}"/>
                    </a:ext>
                  </a:extLst>
                </p:cNvPr>
                <p:cNvCxnSpPr/>
                <p:nvPr/>
              </p:nvCxnSpPr>
              <p:spPr>
                <a:xfrm>
                  <a:off x="6061493"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499B7BCD-B950-46C0-A593-ED4C5E85DD50}"/>
                    </a:ext>
                  </a:extLst>
                </p:cNvPr>
                <p:cNvCxnSpPr/>
                <p:nvPr/>
              </p:nvCxnSpPr>
              <p:spPr>
                <a:xfrm>
                  <a:off x="6317410" y="2369389"/>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3A2DCECB-6DE0-4D4D-A062-FA04F016218C}"/>
                    </a:ext>
                  </a:extLst>
                </p:cNvPr>
                <p:cNvCxnSpPr/>
                <p:nvPr/>
              </p:nvCxnSpPr>
              <p:spPr>
                <a:xfrm>
                  <a:off x="6556075"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BECC424-2D3E-408F-BDEC-928C3DE2824B}"/>
                    </a:ext>
                  </a:extLst>
                </p:cNvPr>
                <p:cNvCxnSpPr/>
                <p:nvPr/>
              </p:nvCxnSpPr>
              <p:spPr>
                <a:xfrm>
                  <a:off x="6811992"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7B5E046-9BF8-44A2-A57C-D7D0EE99827C}"/>
                    </a:ext>
                  </a:extLst>
                </p:cNvPr>
                <p:cNvCxnSpPr/>
                <p:nvPr/>
              </p:nvCxnSpPr>
              <p:spPr>
                <a:xfrm>
                  <a:off x="7047780" y="2369387"/>
                  <a:ext cx="0" cy="241539"/>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04FFC55-0A2B-4F48-9452-382463FE8EDB}"/>
                    </a:ext>
                  </a:extLst>
                </p:cNvPr>
                <p:cNvCxnSpPr/>
                <p:nvPr/>
              </p:nvCxnSpPr>
              <p:spPr>
                <a:xfrm>
                  <a:off x="7303697" y="2369387"/>
                  <a:ext cx="0" cy="241539"/>
                </a:xfrm>
                <a:prstGeom prst="line">
                  <a:avLst/>
                </a:prstGeom>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E3A5839C-62C9-4178-B346-7B679AF0C570}"/>
                      </a:ext>
                    </a:extLst>
                  </p:cNvPr>
                  <p:cNvSpPr txBox="1"/>
                  <p:nvPr/>
                </p:nvSpPr>
                <p:spPr>
                  <a:xfrm>
                    <a:off x="3227797" y="3499340"/>
                    <a:ext cx="181600"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𝑏</m:t>
                          </m:r>
                        </m:oMath>
                      </m:oMathPara>
                    </a14:m>
                    <a:endParaRPr lang="en-US" sz="1797" dirty="0"/>
                  </a:p>
                </p:txBody>
              </p:sp>
            </mc:Choice>
            <mc:Fallback xmlns="">
              <p:sp>
                <p:nvSpPr>
                  <p:cNvPr id="46" name="TextBox 45">
                    <a:extLst>
                      <a:ext uri="{FF2B5EF4-FFF2-40B4-BE49-F238E27FC236}">
                        <a16:creationId xmlns:a16="http://schemas.microsoft.com/office/drawing/2014/main" id="{E3A5839C-62C9-4178-B346-7B679AF0C570}"/>
                      </a:ext>
                    </a:extLst>
                  </p:cNvPr>
                  <p:cNvSpPr txBox="1">
                    <a:spLocks noRot="1" noChangeAspect="1" noMove="1" noResize="1" noEditPoints="1" noAdjustHandles="1" noChangeArrowheads="1" noChangeShapeType="1" noTextEdit="1"/>
                  </p:cNvSpPr>
                  <p:nvPr/>
                </p:nvSpPr>
                <p:spPr>
                  <a:xfrm>
                    <a:off x="3227797" y="3499340"/>
                    <a:ext cx="181600" cy="276862"/>
                  </a:xfrm>
                  <a:prstGeom prst="rect">
                    <a:avLst/>
                  </a:prstGeom>
                  <a:blipFill>
                    <a:blip r:embed="rId11"/>
                    <a:stretch>
                      <a:fillRect l="-26667" r="-26667"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B9CE521-5F0D-4B0A-ADCA-D5230A754A40}"/>
                      </a:ext>
                    </a:extLst>
                  </p:cNvPr>
                  <p:cNvSpPr txBox="1"/>
                  <p:nvPr/>
                </p:nvSpPr>
                <p:spPr>
                  <a:xfrm>
                    <a:off x="3567514" y="3776342"/>
                    <a:ext cx="271341"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1</m:t>
                              </m:r>
                            </m:sub>
                          </m:sSub>
                        </m:oMath>
                      </m:oMathPara>
                    </a14:m>
                    <a:endParaRPr lang="en-US" sz="1797" dirty="0"/>
                  </a:p>
                </p:txBody>
              </p:sp>
            </mc:Choice>
            <mc:Fallback xmlns="">
              <p:sp>
                <p:nvSpPr>
                  <p:cNvPr id="47" name="TextBox 46">
                    <a:extLst>
                      <a:ext uri="{FF2B5EF4-FFF2-40B4-BE49-F238E27FC236}">
                        <a16:creationId xmlns:a16="http://schemas.microsoft.com/office/drawing/2014/main" id="{9B9CE521-5F0D-4B0A-ADCA-D5230A754A40}"/>
                      </a:ext>
                    </a:extLst>
                  </p:cNvPr>
                  <p:cNvSpPr txBox="1">
                    <a:spLocks noRot="1" noChangeAspect="1" noMove="1" noResize="1" noEditPoints="1" noAdjustHandles="1" noChangeArrowheads="1" noChangeShapeType="1" noTextEdit="1"/>
                  </p:cNvSpPr>
                  <p:nvPr/>
                </p:nvSpPr>
                <p:spPr>
                  <a:xfrm>
                    <a:off x="3567514" y="3776342"/>
                    <a:ext cx="271341" cy="276862"/>
                  </a:xfrm>
                  <a:prstGeom prst="rect">
                    <a:avLst/>
                  </a:prstGeom>
                  <a:blipFill>
                    <a:blip r:embed="rId12"/>
                    <a:stretch>
                      <a:fillRect l="-18182"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039EDC64-B930-4280-8C36-297EA7BFEC71}"/>
                      </a:ext>
                    </a:extLst>
                  </p:cNvPr>
                  <p:cNvSpPr txBox="1"/>
                  <p:nvPr/>
                </p:nvSpPr>
                <p:spPr>
                  <a:xfrm>
                    <a:off x="3840154" y="3776339"/>
                    <a:ext cx="276669"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2</m:t>
                              </m:r>
                            </m:sub>
                          </m:sSub>
                        </m:oMath>
                      </m:oMathPara>
                    </a14:m>
                    <a:endParaRPr lang="en-US" sz="1797" dirty="0"/>
                  </a:p>
                </p:txBody>
              </p:sp>
            </mc:Choice>
            <mc:Fallback xmlns="">
              <p:sp>
                <p:nvSpPr>
                  <p:cNvPr id="48" name="TextBox 47">
                    <a:extLst>
                      <a:ext uri="{FF2B5EF4-FFF2-40B4-BE49-F238E27FC236}">
                        <a16:creationId xmlns:a16="http://schemas.microsoft.com/office/drawing/2014/main" id="{039EDC64-B930-4280-8C36-297EA7BFEC71}"/>
                      </a:ext>
                    </a:extLst>
                  </p:cNvPr>
                  <p:cNvSpPr txBox="1">
                    <a:spLocks noRot="1" noChangeAspect="1" noMove="1" noResize="1" noEditPoints="1" noAdjustHandles="1" noChangeArrowheads="1" noChangeShapeType="1" noTextEdit="1"/>
                  </p:cNvSpPr>
                  <p:nvPr/>
                </p:nvSpPr>
                <p:spPr>
                  <a:xfrm>
                    <a:off x="3840154" y="3776339"/>
                    <a:ext cx="276669" cy="276862"/>
                  </a:xfrm>
                  <a:prstGeom prst="rect">
                    <a:avLst/>
                  </a:prstGeom>
                  <a:blipFill>
                    <a:blip r:embed="rId13"/>
                    <a:stretch>
                      <a:fillRect l="-17391" r="-4348"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FC2C419-5B91-4958-819A-30DB034DE290}"/>
                      </a:ext>
                    </a:extLst>
                  </p:cNvPr>
                  <p:cNvSpPr txBox="1"/>
                  <p:nvPr/>
                </p:nvSpPr>
                <p:spPr>
                  <a:xfrm>
                    <a:off x="7561255" y="3776339"/>
                    <a:ext cx="330526"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𝑀</m:t>
                              </m:r>
                            </m:sub>
                          </m:sSub>
                        </m:oMath>
                      </m:oMathPara>
                    </a14:m>
                    <a:endParaRPr lang="en-US" sz="1797" dirty="0"/>
                  </a:p>
                </p:txBody>
              </p:sp>
            </mc:Choice>
            <mc:Fallback xmlns="">
              <p:sp>
                <p:nvSpPr>
                  <p:cNvPr id="49" name="TextBox 48">
                    <a:extLst>
                      <a:ext uri="{FF2B5EF4-FFF2-40B4-BE49-F238E27FC236}">
                        <a16:creationId xmlns:a16="http://schemas.microsoft.com/office/drawing/2014/main" id="{7FC2C419-5B91-4958-819A-30DB034DE290}"/>
                      </a:ext>
                    </a:extLst>
                  </p:cNvPr>
                  <p:cNvSpPr txBox="1">
                    <a:spLocks noRot="1" noChangeAspect="1" noMove="1" noResize="1" noEditPoints="1" noAdjustHandles="1" noChangeArrowheads="1" noChangeShapeType="1" noTextEdit="1"/>
                  </p:cNvSpPr>
                  <p:nvPr/>
                </p:nvSpPr>
                <p:spPr>
                  <a:xfrm>
                    <a:off x="7561255" y="3776339"/>
                    <a:ext cx="330526" cy="276862"/>
                  </a:xfrm>
                  <a:prstGeom prst="rect">
                    <a:avLst/>
                  </a:prstGeom>
                  <a:blipFill>
                    <a:blip r:embed="rId14"/>
                    <a:stretch>
                      <a:fillRect l="-1481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44B698D-66EA-48D2-826B-F8EB1C36EBF0}"/>
                      </a:ext>
                    </a:extLst>
                  </p:cNvPr>
                  <p:cNvSpPr txBox="1"/>
                  <p:nvPr/>
                </p:nvSpPr>
                <p:spPr>
                  <a:xfrm>
                    <a:off x="4234128"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0" name="TextBox 49">
                    <a:extLst>
                      <a:ext uri="{FF2B5EF4-FFF2-40B4-BE49-F238E27FC236}">
                        <a16:creationId xmlns:a16="http://schemas.microsoft.com/office/drawing/2014/main" id="{C44B698D-66EA-48D2-826B-F8EB1C36EBF0}"/>
                      </a:ext>
                    </a:extLst>
                  </p:cNvPr>
                  <p:cNvSpPr txBox="1">
                    <a:spLocks noRot="1" noChangeAspect="1" noMove="1" noResize="1" noEditPoints="1" noAdjustHandles="1" noChangeArrowheads="1" noChangeShapeType="1" noTextEdit="1"/>
                  </p:cNvSpPr>
                  <p:nvPr/>
                </p:nvSpPr>
                <p:spPr>
                  <a:xfrm>
                    <a:off x="4234128" y="3740879"/>
                    <a:ext cx="226278" cy="27686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FE73ECC9-8C65-4C62-BFB7-0E017B5893CA}"/>
                      </a:ext>
                    </a:extLst>
                  </p:cNvPr>
                  <p:cNvSpPr txBox="1"/>
                  <p:nvPr/>
                </p:nvSpPr>
                <p:spPr>
                  <a:xfrm>
                    <a:off x="7156523" y="3740879"/>
                    <a:ext cx="226278" cy="2768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1" name="TextBox 50">
                    <a:extLst>
                      <a:ext uri="{FF2B5EF4-FFF2-40B4-BE49-F238E27FC236}">
                        <a16:creationId xmlns:a16="http://schemas.microsoft.com/office/drawing/2014/main" id="{FE73ECC9-8C65-4C62-BFB7-0E017B5893CA}"/>
                      </a:ext>
                    </a:extLst>
                  </p:cNvPr>
                  <p:cNvSpPr txBox="1">
                    <a:spLocks noRot="1" noChangeAspect="1" noMove="1" noResize="1" noEditPoints="1" noAdjustHandles="1" noChangeArrowheads="1" noChangeShapeType="1" noTextEdit="1"/>
                  </p:cNvSpPr>
                  <p:nvPr/>
                </p:nvSpPr>
                <p:spPr>
                  <a:xfrm>
                    <a:off x="7156523" y="3740879"/>
                    <a:ext cx="226278" cy="276862"/>
                  </a:xfrm>
                  <a:prstGeom prst="rect">
                    <a:avLst/>
                  </a:prstGeom>
                  <a:blipFill>
                    <a:blip r:embed="rId15"/>
                    <a:stretch>
                      <a:fillRect/>
                    </a:stretch>
                  </a:blipFill>
                </p:spPr>
                <p:txBody>
                  <a:bodyPr/>
                  <a:lstStyle/>
                  <a:p>
                    <a:r>
                      <a:rPr lang="en-US">
                        <a:noFill/>
                      </a:rPr>
                      <a:t> </a:t>
                    </a:r>
                  </a:p>
                </p:txBody>
              </p:sp>
            </mc:Fallback>
          </mc:AlternateContent>
        </p:grpSp>
        <p:cxnSp>
          <p:nvCxnSpPr>
            <p:cNvPr id="54" name="Straight Arrow Connector 53">
              <a:extLst>
                <a:ext uri="{FF2B5EF4-FFF2-40B4-BE49-F238E27FC236}">
                  <a16:creationId xmlns:a16="http://schemas.microsoft.com/office/drawing/2014/main" id="{95059C7B-56D2-4F69-83CC-03DBF59389B5}"/>
                </a:ext>
              </a:extLst>
            </p:cNvPr>
            <p:cNvCxnSpPr/>
            <p:nvPr/>
          </p:nvCxnSpPr>
          <p:spPr>
            <a:xfrm>
              <a:off x="3639923"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5" name="Straight Arrow Connector 54">
              <a:extLst>
                <a:ext uri="{FF2B5EF4-FFF2-40B4-BE49-F238E27FC236}">
                  <a16:creationId xmlns:a16="http://schemas.microsoft.com/office/drawing/2014/main" id="{02326659-CB9B-42D4-83F6-1523FD2ADDE5}"/>
                </a:ext>
              </a:extLst>
            </p:cNvPr>
            <p:cNvCxnSpPr/>
            <p:nvPr/>
          </p:nvCxnSpPr>
          <p:spPr>
            <a:xfrm>
              <a:off x="3995687"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AB3A4195-69DB-49E7-90E1-86CEF11E51AC}"/>
                </a:ext>
              </a:extLst>
            </p:cNvPr>
            <p:cNvCxnSpPr/>
            <p:nvPr/>
          </p:nvCxnSpPr>
          <p:spPr>
            <a:xfrm>
              <a:off x="7669396" y="3182816"/>
              <a:ext cx="0" cy="68580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CD716E7E-203F-48A6-987B-775836E39742}"/>
                    </a:ext>
                  </a:extLst>
                </p:cNvPr>
                <p:cNvSpPr txBox="1"/>
                <p:nvPr/>
              </p:nvSpPr>
              <p:spPr>
                <a:xfrm>
                  <a:off x="3373845" y="339591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7" name="TextBox 56">
                  <a:extLst>
                    <a:ext uri="{FF2B5EF4-FFF2-40B4-BE49-F238E27FC236}">
                      <a16:creationId xmlns:a16="http://schemas.microsoft.com/office/drawing/2014/main" id="{CD716E7E-203F-48A6-987B-775836E39742}"/>
                    </a:ext>
                  </a:extLst>
                </p:cNvPr>
                <p:cNvSpPr txBox="1">
                  <a:spLocks noRot="1" noChangeAspect="1" noMove="1" noResize="1" noEditPoints="1" noAdjustHandles="1" noChangeArrowheads="1" noChangeShapeType="1" noTextEdit="1"/>
                </p:cNvSpPr>
                <p:nvPr/>
              </p:nvSpPr>
              <p:spPr>
                <a:xfrm>
                  <a:off x="3373845" y="3395918"/>
                  <a:ext cx="218253" cy="276861"/>
                </a:xfrm>
                <a:prstGeom prst="rect">
                  <a:avLst/>
                </a:prstGeom>
                <a:blipFill>
                  <a:blip r:embed="rId16"/>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3D32DFC-DD3B-4479-A581-47C514414BC3}"/>
                    </a:ext>
                  </a:extLst>
                </p:cNvPr>
                <p:cNvSpPr txBox="1"/>
                <p:nvPr/>
              </p:nvSpPr>
              <p:spPr>
                <a:xfrm>
                  <a:off x="3771112" y="3406528"/>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8" name="TextBox 57">
                  <a:extLst>
                    <a:ext uri="{FF2B5EF4-FFF2-40B4-BE49-F238E27FC236}">
                      <a16:creationId xmlns:a16="http://schemas.microsoft.com/office/drawing/2014/main" id="{83D32DFC-DD3B-4479-A581-47C514414BC3}"/>
                    </a:ext>
                  </a:extLst>
                </p:cNvPr>
                <p:cNvSpPr txBox="1">
                  <a:spLocks noRot="1" noChangeAspect="1" noMove="1" noResize="1" noEditPoints="1" noAdjustHandles="1" noChangeArrowheads="1" noChangeShapeType="1" noTextEdit="1"/>
                </p:cNvSpPr>
                <p:nvPr/>
              </p:nvSpPr>
              <p:spPr>
                <a:xfrm>
                  <a:off x="3771112" y="3406528"/>
                  <a:ext cx="218253" cy="276861"/>
                </a:xfrm>
                <a:prstGeom prst="rect">
                  <a:avLst/>
                </a:prstGeom>
                <a:blipFill>
                  <a:blip r:embed="rId17"/>
                  <a:stretch>
                    <a:fillRect l="-23529"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C0C64202-08AA-4376-8A27-C9A515BA2E41}"/>
                    </a:ext>
                  </a:extLst>
                </p:cNvPr>
                <p:cNvSpPr txBox="1"/>
                <p:nvPr/>
              </p:nvSpPr>
              <p:spPr>
                <a:xfrm>
                  <a:off x="7399099" y="3387215"/>
                  <a:ext cx="218253"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59" name="TextBox 58">
                  <a:extLst>
                    <a:ext uri="{FF2B5EF4-FFF2-40B4-BE49-F238E27FC236}">
                      <a16:creationId xmlns:a16="http://schemas.microsoft.com/office/drawing/2014/main" id="{C0C64202-08AA-4376-8A27-C9A515BA2E41}"/>
                    </a:ext>
                  </a:extLst>
                </p:cNvPr>
                <p:cNvSpPr txBox="1">
                  <a:spLocks noRot="1" noChangeAspect="1" noMove="1" noResize="1" noEditPoints="1" noAdjustHandles="1" noChangeArrowheads="1" noChangeShapeType="1" noTextEdit="1"/>
                </p:cNvSpPr>
                <p:nvPr/>
              </p:nvSpPr>
              <p:spPr>
                <a:xfrm>
                  <a:off x="7399099" y="3387215"/>
                  <a:ext cx="218253" cy="276861"/>
                </a:xfrm>
                <a:prstGeom prst="rect">
                  <a:avLst/>
                </a:prstGeom>
                <a:blipFill>
                  <a:blip r:embed="rId18"/>
                  <a:stretch>
                    <a:fillRect l="-16667"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BF59A7A-BAEF-438E-9A14-E34868F64AB1}"/>
                    </a:ext>
                  </a:extLst>
                </p:cNvPr>
                <p:cNvSpPr txBox="1"/>
                <p:nvPr/>
              </p:nvSpPr>
              <p:spPr>
                <a:xfrm>
                  <a:off x="4204297"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0" name="TextBox 59">
                  <a:extLst>
                    <a:ext uri="{FF2B5EF4-FFF2-40B4-BE49-F238E27FC236}">
                      <a16:creationId xmlns:a16="http://schemas.microsoft.com/office/drawing/2014/main" id="{EBF59A7A-BAEF-438E-9A14-E34868F64AB1}"/>
                    </a:ext>
                  </a:extLst>
                </p:cNvPr>
                <p:cNvSpPr txBox="1">
                  <a:spLocks noRot="1" noChangeAspect="1" noMove="1" noResize="1" noEditPoints="1" noAdjustHandles="1" noChangeArrowheads="1" noChangeShapeType="1" noTextEdit="1"/>
                </p:cNvSpPr>
                <p:nvPr/>
              </p:nvSpPr>
              <p:spPr>
                <a:xfrm>
                  <a:off x="4204297" y="3365195"/>
                  <a:ext cx="226278" cy="27686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981867E6-ED76-446C-BBDA-BCC44F6643F0}"/>
                    </a:ext>
                  </a:extLst>
                </p:cNvPr>
                <p:cNvSpPr txBox="1"/>
                <p:nvPr/>
              </p:nvSpPr>
              <p:spPr>
                <a:xfrm>
                  <a:off x="7126694" y="3365195"/>
                  <a:ext cx="226278" cy="276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797" i="1">
                            <a:latin typeface="Cambria Math" panose="02040503050406030204" pitchFamily="18" charset="0"/>
                          </a:rPr>
                          <m:t>…</m:t>
                        </m:r>
                      </m:oMath>
                    </m:oMathPara>
                  </a14:m>
                  <a:endParaRPr lang="en-US" sz="1797" dirty="0"/>
                </a:p>
              </p:txBody>
            </p:sp>
          </mc:Choice>
          <mc:Fallback xmlns="">
            <p:sp>
              <p:nvSpPr>
                <p:cNvPr id="61" name="TextBox 60">
                  <a:extLst>
                    <a:ext uri="{FF2B5EF4-FFF2-40B4-BE49-F238E27FC236}">
                      <a16:creationId xmlns:a16="http://schemas.microsoft.com/office/drawing/2014/main" id="{981867E6-ED76-446C-BBDA-BCC44F6643F0}"/>
                    </a:ext>
                  </a:extLst>
                </p:cNvPr>
                <p:cNvSpPr txBox="1">
                  <a:spLocks noRot="1" noChangeAspect="1" noMove="1" noResize="1" noEditPoints="1" noAdjustHandles="1" noChangeArrowheads="1" noChangeShapeType="1" noTextEdit="1"/>
                </p:cNvSpPr>
                <p:nvPr/>
              </p:nvSpPr>
              <p:spPr>
                <a:xfrm>
                  <a:off x="7126694" y="3365195"/>
                  <a:ext cx="226278" cy="276861"/>
                </a:xfrm>
                <a:prstGeom prst="rect">
                  <a:avLst/>
                </a:prstGeom>
                <a:blipFill>
                  <a:blip r:embed="rId9"/>
                  <a:stretch>
                    <a:fillRect/>
                  </a:stretch>
                </a:blipFill>
              </p:spPr>
              <p:txBody>
                <a:bodyPr/>
                <a:lstStyle/>
                <a:p>
                  <a:r>
                    <a:rPr lang="en-US">
                      <a:noFill/>
                    </a:rPr>
                    <a:t> </a:t>
                  </a:r>
                </a:p>
              </p:txBody>
            </p:sp>
          </mc:Fallback>
        </mc:AlternateContent>
        <p:sp>
          <p:nvSpPr>
            <p:cNvPr id="62" name="Arrow: Right 61">
              <a:extLst>
                <a:ext uri="{FF2B5EF4-FFF2-40B4-BE49-F238E27FC236}">
                  <a16:creationId xmlns:a16="http://schemas.microsoft.com/office/drawing/2014/main" id="{F1AC530F-42A4-43C7-8693-D7D9D0DC9E3F}"/>
                </a:ext>
              </a:extLst>
            </p:cNvPr>
            <p:cNvSpPr/>
            <p:nvPr/>
          </p:nvSpPr>
          <p:spPr>
            <a:xfrm>
              <a:off x="8440615" y="3365194"/>
              <a:ext cx="1025834" cy="379656"/>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86F46A1-45C7-4DDE-B328-BF94630284B4}"/>
                    </a:ext>
                  </a:extLst>
                </p:cNvPr>
                <p:cNvSpPr txBox="1"/>
                <p:nvPr/>
              </p:nvSpPr>
              <p:spPr>
                <a:xfrm>
                  <a:off x="9755065" y="3143410"/>
                  <a:ext cx="1106160" cy="7782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797" i="1">
                                <a:latin typeface="Cambria Math" panose="02040503050406030204" pitchFamily="18" charset="0"/>
                              </a:rPr>
                            </m:ctrlPr>
                          </m:naryPr>
                          <m:sub>
                            <m:r>
                              <m:rPr>
                                <m:brk m:alnAt="23"/>
                              </m:rPr>
                              <a:rPr lang="en-US" sz="1797" i="1">
                                <a:latin typeface="Cambria Math" panose="02040503050406030204" pitchFamily="18" charset="0"/>
                              </a:rPr>
                              <m:t>𝑚</m:t>
                            </m:r>
                            <m:r>
                              <a:rPr lang="en-US" sz="1797" i="1">
                                <a:latin typeface="Cambria Math" panose="02040503050406030204" pitchFamily="18" charset="0"/>
                              </a:rPr>
                              <m:t>=1</m:t>
                            </m:r>
                          </m:sub>
                          <m:sup>
                            <m:r>
                              <a:rPr lang="en-US" sz="1797" i="1">
                                <a:latin typeface="Cambria Math" panose="02040503050406030204" pitchFamily="18" charset="0"/>
                              </a:rPr>
                              <m:t>𝑀</m:t>
                            </m:r>
                          </m:sup>
                          <m:e>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𝑖𝑚</m:t>
                                </m:r>
                              </m:sub>
                            </m:sSub>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𝑚</m:t>
                                </m:r>
                              </m:sub>
                            </m:sSub>
                          </m:e>
                        </m:nary>
                      </m:oMath>
                    </m:oMathPara>
                  </a14:m>
                  <a:endParaRPr lang="en-US" sz="1797" dirty="0"/>
                </a:p>
              </p:txBody>
            </p:sp>
          </mc:Choice>
          <mc:Fallback xmlns="">
            <p:sp>
              <p:nvSpPr>
                <p:cNvPr id="63" name="TextBox 62">
                  <a:extLst>
                    <a:ext uri="{FF2B5EF4-FFF2-40B4-BE49-F238E27FC236}">
                      <a16:creationId xmlns:a16="http://schemas.microsoft.com/office/drawing/2014/main" id="{286F46A1-45C7-4DDE-B328-BF94630284B4}"/>
                    </a:ext>
                  </a:extLst>
                </p:cNvPr>
                <p:cNvSpPr txBox="1">
                  <a:spLocks noRot="1" noChangeAspect="1" noMove="1" noResize="1" noEditPoints="1" noAdjustHandles="1" noChangeArrowheads="1" noChangeShapeType="1" noTextEdit="1"/>
                </p:cNvSpPr>
                <p:nvPr/>
              </p:nvSpPr>
              <p:spPr>
                <a:xfrm>
                  <a:off x="9755065" y="3143410"/>
                  <a:ext cx="1106160" cy="778264"/>
                </a:xfrm>
                <a:prstGeom prst="rect">
                  <a:avLst/>
                </a:prstGeom>
                <a:blipFill>
                  <a:blip r:embed="rId20"/>
                  <a:stretch>
                    <a:fillRect l="-70455" t="-111290" b="-172581"/>
                  </a:stretch>
                </a:blipFill>
              </p:spPr>
              <p:txBody>
                <a:bodyPr/>
                <a:lstStyle/>
                <a:p>
                  <a:r>
                    <a:rPr lang="en-US">
                      <a:noFill/>
                    </a:rPr>
                    <a:t> </a:t>
                  </a:r>
                </a:p>
              </p:txBody>
            </p:sp>
          </mc:Fallback>
        </mc:AlternateContent>
      </p:grpSp>
      <p:sp>
        <p:nvSpPr>
          <p:cNvPr id="53" name="Left Brace 52">
            <a:extLst>
              <a:ext uri="{FF2B5EF4-FFF2-40B4-BE49-F238E27FC236}">
                <a16:creationId xmlns:a16="http://schemas.microsoft.com/office/drawing/2014/main" id="{F7F14BE1-DDDE-46A2-A057-A4F5BF3C16D5}"/>
              </a:ext>
            </a:extLst>
          </p:cNvPr>
          <p:cNvSpPr/>
          <p:nvPr/>
        </p:nvSpPr>
        <p:spPr>
          <a:xfrm rot="16200000">
            <a:off x="5705326" y="1244847"/>
            <a:ext cx="921013" cy="8162679"/>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a:p>
        </p:txBody>
      </p:sp>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1D302D1D-FC91-4E54-9A09-5A17BE9166D1}"/>
                  </a:ext>
                </a:extLst>
              </p:cNvPr>
              <p:cNvSpPr txBox="1"/>
              <p:nvPr/>
            </p:nvSpPr>
            <p:spPr>
              <a:xfrm>
                <a:off x="4962821" y="5912140"/>
                <a:ext cx="4816960" cy="368884"/>
              </a:xfrm>
              <a:prstGeom prst="rect">
                <a:avLst/>
              </a:prstGeom>
              <a:noFill/>
            </p:spPr>
            <p:txBody>
              <a:bodyPr wrap="none" rtlCol="0">
                <a:spAutoFit/>
              </a:bodyPr>
              <a:lstStyle/>
              <a:p>
                <a:r>
                  <a:rPr lang="en-US" sz="1797" dirty="0"/>
                  <a:t>Compact Notation: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smtClean="0">
                        <a:latin typeface="Cambria Math" panose="02040503050406030204" pitchFamily="18" charset="0"/>
                      </a:rPr>
                      <m:t>⊙</m:t>
                    </m:r>
                    <m:r>
                      <a:rPr lang="en-US" sz="1797" i="1">
                        <a:latin typeface="Cambria Math" panose="02040503050406030204" pitchFamily="18" charset="0"/>
                      </a:rPr>
                      <m:t>𝑏</m:t>
                    </m:r>
                  </m:oMath>
                </a14:m>
                <a:r>
                  <a:rPr lang="en-US" sz="1797" dirty="0"/>
                  <a:t> (</a:t>
                </a:r>
                <a:r>
                  <a:rPr lang="en-US" sz="1797" i="1" dirty="0"/>
                  <a:t>inner</a:t>
                </a:r>
                <a:r>
                  <a:rPr lang="en-US" sz="1797" dirty="0"/>
                  <a:t> or </a:t>
                </a:r>
                <a:r>
                  <a:rPr lang="en-US" sz="1797" i="1" dirty="0"/>
                  <a:t>dot</a:t>
                </a:r>
                <a:r>
                  <a:rPr lang="en-US" sz="1797" dirty="0"/>
                  <a:t> product) </a:t>
                </a:r>
              </a:p>
            </p:txBody>
          </p:sp>
        </mc:Choice>
        <mc:Fallback xmlns="">
          <p:sp>
            <p:nvSpPr>
              <p:cNvPr id="65" name="TextBox 64">
                <a:extLst>
                  <a:ext uri="{FF2B5EF4-FFF2-40B4-BE49-F238E27FC236}">
                    <a16:creationId xmlns:a16="http://schemas.microsoft.com/office/drawing/2014/main" id="{1D302D1D-FC91-4E54-9A09-5A17BE9166D1}"/>
                  </a:ext>
                </a:extLst>
              </p:cNvPr>
              <p:cNvSpPr txBox="1">
                <a:spLocks noRot="1" noChangeAspect="1" noMove="1" noResize="1" noEditPoints="1" noAdjustHandles="1" noChangeArrowheads="1" noChangeShapeType="1" noTextEdit="1"/>
              </p:cNvSpPr>
              <p:nvPr/>
            </p:nvSpPr>
            <p:spPr>
              <a:xfrm>
                <a:off x="4962821" y="5912140"/>
                <a:ext cx="4816960" cy="368884"/>
              </a:xfrm>
              <a:prstGeom prst="rect">
                <a:avLst/>
              </a:prstGeom>
              <a:blipFill>
                <a:blip r:embed="rId21"/>
                <a:stretch>
                  <a:fillRect l="-1053"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B0E6F50-36DB-D942-97C3-7F75BF273DCC}"/>
                  </a:ext>
                </a:extLst>
              </p:cNvPr>
              <p:cNvSpPr txBox="1"/>
              <p:nvPr/>
            </p:nvSpPr>
            <p:spPr>
              <a:xfrm>
                <a:off x="3044006" y="1509982"/>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67" name="TextBox 6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044006" y="1509982"/>
                <a:ext cx="6733121" cy="420949"/>
              </a:xfrm>
              <a:prstGeom prst="rect">
                <a:avLst/>
              </a:prstGeom>
              <a:blipFill>
                <a:blip r:embed="rId22"/>
                <a:stretch>
                  <a:fillRect b="-1449"/>
                </a:stretch>
              </a:blipFill>
            </p:spPr>
            <p:txBody>
              <a:bodyPr/>
              <a:lstStyle/>
              <a:p>
                <a:r>
                  <a:rPr lang="en-US">
                    <a:noFill/>
                  </a:rPr>
                  <a:t> </a:t>
                </a:r>
              </a:p>
            </p:txBody>
          </p:sp>
        </mc:Fallback>
      </mc:AlternateContent>
      <p:sp>
        <p:nvSpPr>
          <p:cNvPr id="68" name="Title 52">
            <a:extLst>
              <a:ext uri="{FF2B5EF4-FFF2-40B4-BE49-F238E27FC236}">
                <a16:creationId xmlns:a16="http://schemas.microsoft.com/office/drawing/2014/main" id="{34745DA8-C6F9-FF42-B610-42EF159EC4BF}"/>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Simplifying our Notation…</a:t>
            </a:r>
          </a:p>
        </p:txBody>
      </p:sp>
      <p:pic>
        <p:nvPicPr>
          <p:cNvPr id="2" name="Audio 1">
            <a:hlinkClick r:id="" action="ppaction://media"/>
            <a:extLst>
              <a:ext uri="{FF2B5EF4-FFF2-40B4-BE49-F238E27FC236}">
                <a16:creationId xmlns:a16="http://schemas.microsoft.com/office/drawing/2014/main" id="{2286B60E-EFA3-6644-B505-251F880576C0}"/>
              </a:ext>
            </a:extLst>
          </p:cNvPr>
          <p:cNvPicPr>
            <a:picLocks noChangeAspect="1"/>
          </p:cNvPicPr>
          <p:nvPr>
            <a:audioFile r:link="rId2"/>
            <p:extLst>
              <p:ext uri="{DAA4B4D4-6D71-4841-9C94-3DE7FCFB9230}">
                <p14:media xmlns:p14="http://schemas.microsoft.com/office/powerpoint/2010/main" r:embed="rId1"/>
              </p:ext>
            </p:extLst>
          </p:nvPr>
        </p:nvPicPr>
        <p:blipFill>
          <a:blip r:embed="rId2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95197418"/>
      </p:ext>
    </p:extLst>
  </p:cSld>
  <p:clrMapOvr>
    <a:masterClrMapping/>
  </p:clrMapOvr>
  <mc:AlternateContent xmlns:mc="http://schemas.openxmlformats.org/markup-compatibility/2006" xmlns:p14="http://schemas.microsoft.com/office/powerpoint/2010/main">
    <mc:Choice Requires="p14">
      <p:transition spd="slow" p14:dur="2000" advTm="22129"/>
    </mc:Choice>
    <mc:Fallback xmlns="">
      <p:transition spd="slow" advTm="221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xmlns:a14="http://schemas.microsoft.com/office/drawing/2010/main">
        <mc:Choice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xmlns="">
          <p:sp>
            <p:nvSpPr>
              <p:cNvPr id="29" name="Title 28"/>
              <p:cNvSpPr>
                <a:spLocks noGrp="1" noRot="1" noChangeAspect="1" noMove="1" noResize="1" noEditPoints="1" noAdjustHandles="1" noChangeArrowheads="1" noChangeShapeType="1" noTextEdit="1"/>
              </p:cNvSpPr>
              <p:nvPr>
                <p:ph type="title"/>
              </p:nvPr>
            </p:nvSpPr>
            <p:spPr>
              <a:blipFill>
                <a:blip r:embed="rId5"/>
                <a:stretch>
                  <a:fillRect l="-1568" r="-1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913651" y="5263183"/>
                <a:ext cx="10364697" cy="1309205"/>
              </a:xfrm>
              <a:prstGeom prst="rect">
                <a:avLst/>
              </a:prstGeom>
              <a:noFill/>
            </p:spPr>
            <p:txBody>
              <a:bodyPr wrap="none" rtlCol="0">
                <a:spAutoFit/>
              </a:bodyPr>
              <a:lstStyle/>
              <a:p>
                <a:pPr algn="ctr"/>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p>
              <a:p>
                <a:pPr algn="ctr"/>
                <a:endParaRPr lang="en-US" sz="2636" i="1" dirty="0">
                  <a:cs typeface="Times New Roman" panose="02020603050405020304" pitchFamily="18" charset="0"/>
                </a:endParaRPr>
              </a:p>
              <a:p>
                <a:pPr algn="ctr"/>
                <a:r>
                  <a:rPr lang="en-US" sz="2636" dirty="0">
                    <a:cs typeface="Times New Roman" panose="02020603050405020304" pitchFamily="18" charset="0"/>
                  </a:rPr>
                  <a:t>We often use </a:t>
                </a:r>
                <a14:m>
                  <m:oMath xmlns:m="http://schemas.openxmlformats.org/officeDocument/2006/math">
                    <m:acc>
                      <m:accPr>
                        <m:chr m:val="̂"/>
                        <m:ctrlPr>
                          <a:rPr lang="en-US" sz="2636" b="0" i="1" dirty="0" smtClean="0">
                            <a:latin typeface="Cambria Math" panose="02040503050406030204" pitchFamily="18" charset="0"/>
                            <a:cs typeface="Times New Roman" panose="02020603050405020304" pitchFamily="18" charset="0"/>
                          </a:rPr>
                        </m:ctrlPr>
                      </m:accPr>
                      <m:e>
                        <m:r>
                          <a:rPr lang="en-US" sz="2636" b="0" i="1" dirty="0" smtClean="0">
                            <a:latin typeface="Cambria Math" panose="02040503050406030204" pitchFamily="18" charset="0"/>
                            <a:cs typeface="Times New Roman" panose="02020603050405020304" pitchFamily="18" charset="0"/>
                          </a:rPr>
                          <m:t>𝑦</m:t>
                        </m:r>
                      </m:e>
                    </m:acc>
                  </m:oMath>
                </a14:m>
                <a:r>
                  <a:rPr lang="en-US" sz="2636" dirty="0"/>
                  <a:t> to denote the prediction itself, whereas </a:t>
                </a:r>
                <a14:m>
                  <m:oMath xmlns:m="http://schemas.openxmlformats.org/officeDocument/2006/math">
                    <m:r>
                      <a:rPr lang="en-US" sz="2636" i="1" dirty="0" smtClean="0">
                        <a:latin typeface="Cambria Math" panose="02040503050406030204" pitchFamily="18" charset="0"/>
                      </a:rPr>
                      <m:t>𝑦</m:t>
                    </m:r>
                  </m:oMath>
                </a14:m>
                <a:r>
                  <a:rPr lang="en-US" sz="2636" dirty="0"/>
                  <a:t> is the true value.</a:t>
                </a:r>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913651" y="5263183"/>
                <a:ext cx="10364697" cy="1309205"/>
              </a:xfrm>
              <a:prstGeom prst="rect">
                <a:avLst/>
              </a:prstGeom>
              <a:blipFill>
                <a:blip r:embed="rId6"/>
                <a:stretch>
                  <a:fillRect l="-979" t="-4808" r="-857" b="-11538"/>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5" name="Audio 4">
            <a:hlinkClick r:id="" action="ppaction://media"/>
            <a:extLst>
              <a:ext uri="{FF2B5EF4-FFF2-40B4-BE49-F238E27FC236}">
                <a16:creationId xmlns:a16="http://schemas.microsoft.com/office/drawing/2014/main" id="{9B1F972E-F7AC-2748-BDA4-BC6A981D9C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5874453"/>
      </p:ext>
    </p:extLst>
  </p:cSld>
  <p:clrMapOvr>
    <a:masterClrMapping/>
  </p:clrMapOvr>
  <mc:AlternateContent xmlns:mc="http://schemas.openxmlformats.org/markup-compatibility/2006" xmlns:p14="http://schemas.microsoft.com/office/powerpoint/2010/main">
    <mc:Choice Requires="p14">
      <p:transition spd="slow" p14:dur="2000" advTm="35075"/>
    </mc:Choice>
    <mc:Fallback xmlns="">
      <p:transition spd="slow" advTm="35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BF9B19A-14D8-472E-965A-A190D4677394}"/>
                  </a:ext>
                </a:extLst>
              </p:cNvPr>
              <p:cNvSpPr/>
              <p:nvPr/>
            </p:nvSpPr>
            <p:spPr>
              <a:xfrm>
                <a:off x="3114101" y="1454313"/>
                <a:ext cx="6137779" cy="95295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64" i="1" smtClean="0">
                              <a:latin typeface="Cambria Math" panose="02040503050406030204" pitchFamily="18" charset="0"/>
                            </a:rPr>
                          </m:ctrlPr>
                        </m:sSubPr>
                        <m:e>
                          <m:r>
                            <a:rPr lang="en-US" sz="1864" i="1">
                              <a:latin typeface="Cambria Math" panose="02040503050406030204" pitchFamily="18" charset="0"/>
                            </a:rPr>
                            <m:t>𝑧</m:t>
                          </m:r>
                        </m:e>
                        <m:sub>
                          <m:r>
                            <a:rPr lang="en-US" sz="1864" i="1">
                              <a:latin typeface="Cambria Math" panose="02040503050406030204" pitchFamily="18" charset="0"/>
                            </a:rPr>
                            <m:t>𝑖</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b="0" i="1" smtClean="0">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1</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1</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2</m:t>
                          </m:r>
                        </m:sub>
                      </m:sSub>
                      <m:sSub>
                        <m:sSubPr>
                          <m:ctrlPr>
                            <a:rPr lang="en-US" sz="1864" i="1" smtClean="0">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r>
                            <a:rPr lang="en-US" sz="1864" i="1">
                              <a:latin typeface="Cambria Math" panose="02040503050406030204" pitchFamily="18" charset="0"/>
                            </a:rPr>
                            <m:t>2</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𝑀</m:t>
                          </m:r>
                        </m:sub>
                      </m:sSub>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𝑖𝑀</m:t>
                          </m:r>
                        </m:sub>
                      </m:sSub>
                    </m:oMath>
                  </m:oMathPara>
                </a14:m>
                <a:endParaRPr lang="en-US" sz="1864" dirty="0"/>
              </a:p>
              <a:p>
                <a:r>
                  <a:rPr lang="en-US" sz="1864" dirty="0"/>
                  <a:t>          </a:t>
                </a:r>
              </a:p>
              <a:p>
                <a:r>
                  <a:rPr lang="en-US" sz="1864" dirty="0"/>
                  <a:t>           	             </a:t>
                </a:r>
                <a14:m>
                  <m:oMath xmlns:m="http://schemas.openxmlformats.org/officeDocument/2006/math">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𝑏</m:t>
                        </m:r>
                      </m:e>
                      <m:sub>
                        <m:r>
                          <a:rPr lang="en-US" sz="1864" i="1">
                            <a:latin typeface="Cambria Math" panose="02040503050406030204" pitchFamily="18" charset="0"/>
                          </a:rPr>
                          <m:t>0</m:t>
                        </m:r>
                      </m:sub>
                    </m:sSub>
                    <m:r>
                      <a:rPr lang="en-US" sz="1864" i="1">
                        <a:latin typeface="Cambria Math" panose="02040503050406030204" pitchFamily="18" charset="0"/>
                      </a:rPr>
                      <m:t>+</m:t>
                    </m:r>
                    <m:sSub>
                      <m:sSubPr>
                        <m:ctrlPr>
                          <a:rPr lang="en-US" sz="1864" i="1">
                            <a:latin typeface="Cambria Math" panose="02040503050406030204" pitchFamily="18" charset="0"/>
                          </a:rPr>
                        </m:ctrlPr>
                      </m:sSubPr>
                      <m:e>
                        <m:r>
                          <a:rPr lang="en-US" sz="1864" i="1">
                            <a:latin typeface="Cambria Math" panose="02040503050406030204" pitchFamily="18" charset="0"/>
                          </a:rPr>
                          <m:t>𝑥</m:t>
                        </m:r>
                      </m:e>
                      <m:sub>
                        <m:r>
                          <a:rPr lang="en-US" sz="1864" i="1">
                            <a:latin typeface="Cambria Math" panose="02040503050406030204" pitchFamily="18" charset="0"/>
                          </a:rPr>
                          <m:t>𝑖</m:t>
                        </m:r>
                      </m:sub>
                    </m:sSub>
                    <m:r>
                      <a:rPr lang="en-US" sz="1864" i="1">
                        <a:latin typeface="Cambria Math" panose="02040503050406030204" pitchFamily="18" charset="0"/>
                      </a:rPr>
                      <m:t>⊙</m:t>
                    </m:r>
                    <m:r>
                      <a:rPr lang="en-US" sz="1864" i="1">
                        <a:latin typeface="Cambria Math" panose="02040503050406030204" pitchFamily="18" charset="0"/>
                      </a:rPr>
                      <m:t>𝑏</m:t>
                    </m:r>
                  </m:oMath>
                </a14:m>
                <a:endParaRPr lang="en-US" sz="1864" dirty="0"/>
              </a:p>
            </p:txBody>
          </p:sp>
        </mc:Choice>
        <mc:Fallback xmlns="">
          <p:sp>
            <p:nvSpPr>
              <p:cNvPr id="3" name="Rectangle 2">
                <a:extLst>
                  <a:ext uri="{FF2B5EF4-FFF2-40B4-BE49-F238E27FC236}">
                    <a16:creationId xmlns:a16="http://schemas.microsoft.com/office/drawing/2014/main" id="{1BF9B19A-14D8-472E-965A-A190D4677394}"/>
                  </a:ext>
                </a:extLst>
              </p:cNvPr>
              <p:cNvSpPr>
                <a:spLocks noRot="1" noChangeAspect="1" noMove="1" noResize="1" noEditPoints="1" noAdjustHandles="1" noChangeArrowheads="1" noChangeShapeType="1" noTextEdit="1"/>
              </p:cNvSpPr>
              <p:nvPr/>
            </p:nvSpPr>
            <p:spPr>
              <a:xfrm>
                <a:off x="3114101" y="1454313"/>
                <a:ext cx="6137779" cy="952953"/>
              </a:xfrm>
              <a:prstGeom prst="rect">
                <a:avLst/>
              </a:prstGeom>
              <a:blipFill>
                <a:blip r:embed="rId5"/>
                <a:stretch>
                  <a:fillRect b="-1923"/>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DB7AD3BF-62E0-4755-96BC-8012123B05DF}"/>
              </a:ext>
            </a:extLst>
          </p:cNvPr>
          <p:cNvGrpSpPr/>
          <p:nvPr/>
        </p:nvGrpSpPr>
        <p:grpSpPr>
          <a:xfrm>
            <a:off x="615758" y="2702084"/>
            <a:ext cx="4442964" cy="3284915"/>
            <a:chOff x="7163409" y="3450468"/>
            <a:chExt cx="4199892" cy="2970340"/>
          </a:xfrm>
        </p:grpSpPr>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D0D0ABF0-3254-48B8-B004-EE2185D3F5B6}"/>
                    </a:ext>
                  </a:extLst>
                </p:cNvPr>
                <p:cNvSpPr txBox="1"/>
                <p:nvPr/>
              </p:nvSpPr>
              <p:spPr>
                <a:xfrm>
                  <a:off x="8085905" y="3450468"/>
                  <a:ext cx="2096938" cy="277897"/>
                </a:xfrm>
                <a:prstGeom prst="rect">
                  <a:avLst/>
                </a:prstGeom>
                <a:noFill/>
              </p:spPr>
              <p:txBody>
                <a:bodyPr wrap="none" lIns="0" tIns="0" rIns="0" bIns="0" rtlCol="0">
                  <a:spAutoFit/>
                </a:bodyPr>
                <a:lstStyle/>
                <a:p>
                  <a14:m>
                    <m:oMath xmlns:m="http://schemas.openxmlformats.org/officeDocument/2006/math">
                      <m:r>
                        <a:rPr lang="en-US" sz="1997" i="1">
                          <a:latin typeface="Cambria Math" panose="02040503050406030204" pitchFamily="18" charset="0"/>
                        </a:rPr>
                        <m:t>𝑝</m:t>
                      </m:r>
                      <m:d>
                        <m:dPr>
                          <m:ctrlPr>
                            <a:rPr lang="en-US" sz="1997" i="1">
                              <a:latin typeface="Cambria Math" panose="02040503050406030204" pitchFamily="18" charset="0"/>
                            </a:rPr>
                          </m:ctrlPr>
                        </m:dPr>
                        <m:e>
                          <m:sSub>
                            <m:sSubPr>
                              <m:ctrlPr>
                                <a:rPr lang="en-US" sz="1997" i="1">
                                  <a:latin typeface="Cambria Math" panose="02040503050406030204" pitchFamily="18" charset="0"/>
                                </a:rPr>
                              </m:ctrlPr>
                            </m:sSubPr>
                            <m:e>
                              <m:r>
                                <a:rPr lang="en-US" sz="1997" i="1">
                                  <a:latin typeface="Cambria Math" panose="02040503050406030204" pitchFamily="18" charset="0"/>
                                </a:rPr>
                                <m:t>𝑦</m:t>
                              </m:r>
                            </m:e>
                            <m:sub>
                              <m:r>
                                <a:rPr lang="en-US" sz="1997" i="1">
                                  <a:latin typeface="Cambria Math" panose="02040503050406030204" pitchFamily="18" charset="0"/>
                                </a:rPr>
                                <m:t>𝑖</m:t>
                              </m:r>
                            </m:sub>
                          </m:sSub>
                          <m:r>
                            <a:rPr lang="en-US" sz="1997" i="1">
                              <a:latin typeface="Cambria Math" panose="02040503050406030204" pitchFamily="18" charset="0"/>
                            </a:rPr>
                            <m:t>=1</m:t>
                          </m:r>
                        </m:e>
                        <m:e>
                          <m:sSub>
                            <m:sSubPr>
                              <m:ctrlPr>
                                <a:rPr lang="en-US" sz="1997" i="1">
                                  <a:latin typeface="Cambria Math" panose="02040503050406030204" pitchFamily="18" charset="0"/>
                                </a:rPr>
                              </m:ctrlPr>
                            </m:sSubPr>
                            <m:e>
                              <m:r>
                                <a:rPr lang="en-US" sz="1997" i="1">
                                  <a:latin typeface="Cambria Math" panose="02040503050406030204" pitchFamily="18" charset="0"/>
                                </a:rPr>
                                <m:t>𝑥</m:t>
                              </m:r>
                            </m:e>
                            <m:sub>
                              <m:r>
                                <a:rPr lang="en-US" sz="1997" i="1">
                                  <a:latin typeface="Cambria Math" panose="02040503050406030204" pitchFamily="18" charset="0"/>
                                </a:rPr>
                                <m:t>𝑖</m:t>
                              </m:r>
                            </m:sub>
                          </m:sSub>
                        </m:e>
                      </m:d>
                      <m:r>
                        <a:rPr lang="en-US" sz="1997" i="1">
                          <a:latin typeface="Cambria Math" panose="02040503050406030204" pitchFamily="18" charset="0"/>
                        </a:rPr>
                        <m:t>=</m:t>
                      </m:r>
                      <m:r>
                        <a:rPr lang="en-US" sz="1997" i="1">
                          <a:latin typeface="Cambria Math" panose="02040503050406030204" pitchFamily="18" charset="0"/>
                        </a:rPr>
                        <m:t>𝜎</m:t>
                      </m:r>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𝑧</m:t>
                          </m:r>
                        </m:e>
                        <m:sub>
                          <m:r>
                            <a:rPr lang="en-US" sz="1997" i="1">
                              <a:latin typeface="Cambria Math" panose="02040503050406030204" pitchFamily="18" charset="0"/>
                            </a:rPr>
                            <m:t>𝑖</m:t>
                          </m:r>
                        </m:sub>
                      </m:sSub>
                    </m:oMath>
                  </a14:m>
                  <a:r>
                    <a:rPr lang="en-US" sz="1997" dirty="0"/>
                    <a:t>)</a:t>
                  </a:r>
                </a:p>
              </p:txBody>
            </p:sp>
          </mc:Choice>
          <mc:Fallback xmlns="">
            <p:sp>
              <p:nvSpPr>
                <p:cNvPr id="68" name="TextBox 67">
                  <a:extLst>
                    <a:ext uri="{FF2B5EF4-FFF2-40B4-BE49-F238E27FC236}">
                      <a16:creationId xmlns:a16="http://schemas.microsoft.com/office/drawing/2014/main" id="{D0D0ABF0-3254-48B8-B004-EE2185D3F5B6}"/>
                    </a:ext>
                  </a:extLst>
                </p:cNvPr>
                <p:cNvSpPr txBox="1">
                  <a:spLocks noRot="1" noChangeAspect="1" noMove="1" noResize="1" noEditPoints="1" noAdjustHandles="1" noChangeArrowheads="1" noChangeShapeType="1" noTextEdit="1"/>
                </p:cNvSpPr>
                <p:nvPr/>
              </p:nvSpPr>
              <p:spPr>
                <a:xfrm>
                  <a:off x="8085905" y="3450468"/>
                  <a:ext cx="2096938" cy="277897"/>
                </a:xfrm>
                <a:prstGeom prst="rect">
                  <a:avLst/>
                </a:prstGeom>
                <a:blipFill>
                  <a:blip r:embed="rId6"/>
                  <a:stretch>
                    <a:fillRect l="-3409" t="-24000" r="-5682" b="-48000"/>
                  </a:stretch>
                </a:blipFill>
              </p:spPr>
              <p:txBody>
                <a:bodyPr/>
                <a:lstStyle/>
                <a:p>
                  <a:r>
                    <a:rPr lang="en-US">
                      <a:noFill/>
                    </a:rPr>
                    <a:t> </a:t>
                  </a:r>
                </a:p>
              </p:txBody>
            </p:sp>
          </mc:Fallback>
        </mc:AlternateContent>
        <p:pic>
          <p:nvPicPr>
            <p:cNvPr id="69" name="Picture 2" descr="https://upload.wikimedia.org/wikipedia/commons/thumb/8/88/Logistic-curve.svg/320px-Logistic-curve.svg.png">
              <a:extLst>
                <a:ext uri="{FF2B5EF4-FFF2-40B4-BE49-F238E27FC236}">
                  <a16:creationId xmlns:a16="http://schemas.microsoft.com/office/drawing/2014/main" id="{FBED24A3-64C8-44EE-B871-1055D595E7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3409" y="3791633"/>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C2716413-6113-4EE7-91CC-08E8F3E47366}"/>
                </a:ext>
              </a:extLst>
            </p:cNvPr>
            <p:cNvPicPr>
              <a:picLocks noChangeAspect="1"/>
            </p:cNvPicPr>
            <p:nvPr/>
          </p:nvPicPr>
          <p:blipFill>
            <a:blip r:embed="rId8"/>
            <a:stretch>
              <a:fillRect/>
            </a:stretch>
          </p:blipFill>
          <p:spPr>
            <a:xfrm>
              <a:off x="11113343" y="5968641"/>
              <a:ext cx="249958" cy="249958"/>
            </a:xfrm>
            <a:prstGeom prst="rect">
              <a:avLst/>
            </a:prstGeom>
          </p:spPr>
        </p:pic>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2DE9407-B645-4DF8-A514-AC669A890EE8}"/>
                  </a:ext>
                </a:extLst>
              </p:cNvPr>
              <p:cNvSpPr txBox="1"/>
              <p:nvPr/>
            </p:nvSpPr>
            <p:spPr>
              <a:xfrm>
                <a:off x="5595552" y="3310415"/>
                <a:ext cx="6094219" cy="2304733"/>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424" indent="-285424">
                  <a:buFont typeface="Wingdings" panose="05000000000000000000" pitchFamily="2" charset="2"/>
                  <a:buChar char="q"/>
                </a:pPr>
                <a:r>
                  <a:rPr lang="en-US" sz="1797" dirty="0"/>
                  <a:t>May think of vector </a:t>
                </a:r>
                <a14:m>
                  <m:oMath xmlns:m="http://schemas.openxmlformats.org/officeDocument/2006/math">
                    <m:r>
                      <a:rPr lang="en-US" sz="1797" i="1">
                        <a:latin typeface="Cambria Math" panose="02040503050406030204" pitchFamily="18" charset="0"/>
                      </a:rPr>
                      <m:t>𝑏</m:t>
                    </m:r>
                  </m:oMath>
                </a14:m>
                <a:r>
                  <a:rPr lang="en-US" sz="1797" dirty="0"/>
                  <a:t> as a template or filter (will visualize to make clear)</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If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oMath>
                </a14:m>
                <a:r>
                  <a:rPr lang="en-US" sz="1797" dirty="0"/>
                  <a:t> is aligned/matched with </a:t>
                </a:r>
                <a14:m>
                  <m:oMath xmlns:m="http://schemas.openxmlformats.org/officeDocument/2006/math">
                    <m:r>
                      <a:rPr lang="en-US" sz="1797" i="1">
                        <a:latin typeface="Cambria Math" panose="02040503050406030204" pitchFamily="18" charset="0"/>
                      </a:rPr>
                      <m:t>𝑏</m:t>
                    </m:r>
                  </m:oMath>
                </a14:m>
                <a:r>
                  <a:rPr lang="en-US" sz="1797" dirty="0"/>
                  <a:t>, then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𝑖</m:t>
                        </m:r>
                      </m:sub>
                    </m:sSub>
                    <m:r>
                      <a:rPr lang="en-US" sz="1797" i="1">
                        <a:latin typeface="Cambria Math" panose="02040503050406030204" pitchFamily="18" charset="0"/>
                      </a:rPr>
                      <m:t>⊙</m:t>
                    </m:r>
                    <m:r>
                      <a:rPr lang="en-US" sz="1797" i="1">
                        <a:latin typeface="Cambria Math" panose="02040503050406030204" pitchFamily="18" charset="0"/>
                      </a:rPr>
                      <m:t>𝑏</m:t>
                    </m:r>
                  </m:oMath>
                </a14:m>
                <a:r>
                  <a:rPr lang="en-US" sz="1797" dirty="0"/>
                  <a:t> will be large</a:t>
                </a:r>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endParaRPr lang="en-US" sz="1797" dirty="0"/>
              </a:p>
              <a:p>
                <a:pPr marL="285424" indent="-285424">
                  <a:buFont typeface="Wingdings" panose="05000000000000000000" pitchFamily="2" charset="2"/>
                  <a:buChar char="q"/>
                </a:pPr>
                <a:r>
                  <a:rPr lang="en-US" sz="1797" dirty="0"/>
                  <a:t>The parameter </a:t>
                </a:r>
                <a14:m>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𝑏</m:t>
                        </m:r>
                      </m:e>
                      <m:sub>
                        <m:r>
                          <a:rPr lang="en-US" sz="1797" i="1">
                            <a:latin typeface="Cambria Math" panose="02040503050406030204" pitchFamily="18" charset="0"/>
                          </a:rPr>
                          <m:t>0</m:t>
                        </m:r>
                      </m:sub>
                    </m:sSub>
                  </m:oMath>
                </a14:m>
                <a:r>
                  <a:rPr lang="en-US" sz="1797" dirty="0"/>
                  <a:t> is a bias to correct for class prevalence</a:t>
                </a:r>
              </a:p>
            </p:txBody>
          </p:sp>
        </mc:Choice>
        <mc:Fallback xmlns="">
          <p:sp>
            <p:nvSpPr>
              <p:cNvPr id="4" name="TextBox 3">
                <a:extLst>
                  <a:ext uri="{FF2B5EF4-FFF2-40B4-BE49-F238E27FC236}">
                    <a16:creationId xmlns:a16="http://schemas.microsoft.com/office/drawing/2014/main" id="{82DE9407-B645-4DF8-A514-AC669A890EE8}"/>
                  </a:ext>
                </a:extLst>
              </p:cNvPr>
              <p:cNvSpPr txBox="1">
                <a:spLocks noRot="1" noChangeAspect="1" noMove="1" noResize="1" noEditPoints="1" noAdjustHandles="1" noChangeArrowheads="1" noChangeShapeType="1" noTextEdit="1"/>
              </p:cNvSpPr>
              <p:nvPr/>
            </p:nvSpPr>
            <p:spPr>
              <a:xfrm>
                <a:off x="5595552" y="3310415"/>
                <a:ext cx="6094219" cy="2304733"/>
              </a:xfrm>
              <a:prstGeom prst="rect">
                <a:avLst/>
              </a:prstGeom>
              <a:blipFill>
                <a:blip r:embed="rId9"/>
                <a:stretch>
                  <a:fillRect l="-415" t="-543" r="-415" b="-2717"/>
                </a:stretch>
              </a:blipFill>
              <a:ln/>
            </p:spPr>
            <p:txBody>
              <a:bodyPr/>
              <a:lstStyle/>
              <a:p>
                <a:r>
                  <a:rPr lang="en-US">
                    <a:noFill/>
                  </a:rPr>
                  <a:t> </a:t>
                </a:r>
              </a:p>
            </p:txBody>
          </p:sp>
        </mc:Fallback>
      </mc:AlternateContent>
      <p:sp>
        <p:nvSpPr>
          <p:cNvPr id="9" name="Title 52">
            <a:extLst>
              <a:ext uri="{FF2B5EF4-FFF2-40B4-BE49-F238E27FC236}">
                <a16:creationId xmlns:a16="http://schemas.microsoft.com/office/drawing/2014/main" id="{EBED31FF-F633-A54D-BE18-6C760BED6397}"/>
              </a:ext>
            </a:extLst>
          </p:cNvPr>
          <p:cNvSpPr txBox="1">
            <a:spLocks/>
          </p:cNvSpPr>
          <p:nvPr/>
        </p:nvSpPr>
        <p:spPr>
          <a:xfrm>
            <a:off x="615758" y="278180"/>
            <a:ext cx="10960485" cy="1141717"/>
          </a:xfrm>
          <a:prstGeom prst="rect">
            <a:avLst/>
          </a:prstGeom>
        </p:spPr>
        <p:txBody>
          <a:bodyPr>
            <a:no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r>
              <a:rPr lang="en-US" sz="4267" dirty="0">
                <a:solidFill>
                  <a:schemeClr val="tx1"/>
                </a:solidFill>
                <a:latin typeface="+mj-lt"/>
              </a:rPr>
              <a:t>Interpretation of Logistic Regression</a:t>
            </a:r>
          </a:p>
        </p:txBody>
      </p:sp>
      <p:pic>
        <p:nvPicPr>
          <p:cNvPr id="2" name="Audio 1">
            <a:hlinkClick r:id="" action="ppaction://media"/>
            <a:extLst>
              <a:ext uri="{FF2B5EF4-FFF2-40B4-BE49-F238E27FC236}">
                <a16:creationId xmlns:a16="http://schemas.microsoft.com/office/drawing/2014/main" id="{F754A921-7877-6B49-9CE6-BC6CF843F9D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37761013"/>
      </p:ext>
    </p:extLst>
  </p:cSld>
  <p:clrMapOvr>
    <a:masterClrMapping/>
  </p:clrMapOvr>
  <mc:AlternateContent xmlns:mc="http://schemas.openxmlformats.org/markup-compatibility/2006" xmlns:p14="http://schemas.microsoft.com/office/powerpoint/2010/main">
    <mc:Choice Requires="p14">
      <p:transition spd="slow" p14:dur="2000" advTm="86967"/>
    </mc:Choice>
    <mc:Fallback xmlns="">
      <p:transition spd="slow" advTm="86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7E12C-70A9-5E4E-842C-EB818B723D7F}"/>
              </a:ext>
            </a:extLst>
          </p:cNvPr>
          <p:cNvSpPr>
            <a:spLocks noGrp="1"/>
          </p:cNvSpPr>
          <p:nvPr>
            <p:ph type="title"/>
          </p:nvPr>
        </p:nvSpPr>
        <p:spPr/>
        <p:txBody>
          <a:bodyPr>
            <a:normAutofit/>
          </a:bodyPr>
          <a:lstStyle/>
          <a:p>
            <a:r>
              <a:rPr lang="en-US" sz="4000" dirty="0"/>
              <a:t>Recognizing Handwritten Digits</a:t>
            </a:r>
          </a:p>
        </p:txBody>
      </p:sp>
      <p:sp>
        <p:nvSpPr>
          <p:cNvPr id="3" name="Text Placeholder 2">
            <a:extLst>
              <a:ext uri="{FF2B5EF4-FFF2-40B4-BE49-F238E27FC236}">
                <a16:creationId xmlns:a16="http://schemas.microsoft.com/office/drawing/2014/main" id="{6336BFCA-E9C6-A34A-97B4-C925B1A01FDB}"/>
              </a:ext>
            </a:extLst>
          </p:cNvPr>
          <p:cNvSpPr>
            <a:spLocks noGrp="1"/>
          </p:cNvSpPr>
          <p:nvPr>
            <p:ph type="body" idx="1"/>
          </p:nvPr>
        </p:nvSpPr>
        <p:spPr/>
        <p:txBody>
          <a:bodyPr/>
          <a:lstStyle/>
          <a:p>
            <a:r>
              <a:rPr lang="en-US" dirty="0"/>
              <a:t>A visual example</a:t>
            </a:r>
          </a:p>
        </p:txBody>
      </p:sp>
      <p:pic>
        <p:nvPicPr>
          <p:cNvPr id="4" name="Audio 3">
            <a:hlinkClick r:id="" action="ppaction://media"/>
            <a:extLst>
              <a:ext uri="{FF2B5EF4-FFF2-40B4-BE49-F238E27FC236}">
                <a16:creationId xmlns:a16="http://schemas.microsoft.com/office/drawing/2014/main" id="{BF0F3E79-F674-C240-8B67-D88CB384CBF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41582211"/>
      </p:ext>
    </p:extLst>
  </p:cSld>
  <p:clrMapOvr>
    <a:masterClrMapping/>
  </p:clrMapOvr>
  <mc:AlternateContent xmlns:mc="http://schemas.openxmlformats.org/markup-compatibility/2006" xmlns:p14="http://schemas.microsoft.com/office/powerpoint/2010/main">
    <mc:Choice Requires="p14">
      <p:transition spd="slow" p14:dur="2000" advTm="10526"/>
    </mc:Choice>
    <mc:Fallback xmlns="">
      <p:transition spd="slow" advTm="10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B94FF-C574-7648-B7A1-0FE3B1DEFAD0}"/>
              </a:ext>
            </a:extLst>
          </p:cNvPr>
          <p:cNvSpPr>
            <a:spLocks noGrp="1"/>
          </p:cNvSpPr>
          <p:nvPr>
            <p:ph type="title"/>
          </p:nvPr>
        </p:nvSpPr>
        <p:spPr/>
        <p:txBody>
          <a:bodyPr>
            <a:normAutofit/>
          </a:bodyPr>
          <a:lstStyle/>
          <a:p>
            <a:r>
              <a:rPr lang="en-US" sz="4267" dirty="0"/>
              <a:t>The MNIST Dataset</a:t>
            </a:r>
          </a:p>
        </p:txBody>
      </p:sp>
      <p:sp>
        <p:nvSpPr>
          <p:cNvPr id="3" name="Content Placeholder 2">
            <a:extLst>
              <a:ext uri="{FF2B5EF4-FFF2-40B4-BE49-F238E27FC236}">
                <a16:creationId xmlns:a16="http://schemas.microsoft.com/office/drawing/2014/main" id="{E599AFC5-3E61-7443-A9FE-BF49245B1D27}"/>
              </a:ext>
            </a:extLst>
          </p:cNvPr>
          <p:cNvSpPr>
            <a:spLocks noGrp="1"/>
          </p:cNvSpPr>
          <p:nvPr>
            <p:ph sz="half" idx="1"/>
          </p:nvPr>
        </p:nvSpPr>
        <p:spPr>
          <a:xfrm>
            <a:off x="615759" y="1710966"/>
            <a:ext cx="4911971" cy="4318501"/>
          </a:xfrm>
        </p:spPr>
        <p:txBody>
          <a:bodyPr>
            <a:normAutofit/>
          </a:bodyPr>
          <a:lstStyle/>
          <a:p>
            <a:r>
              <a:rPr lang="en-US" sz="2667" dirty="0"/>
              <a:t>The Modified National Institute of Standards and Technology (MNIST) contains pictures of handwritten digits (0,1,2,…)</a:t>
            </a:r>
          </a:p>
          <a:p>
            <a:endParaRPr lang="en-US" sz="2667" dirty="0"/>
          </a:p>
          <a:p>
            <a:r>
              <a:rPr lang="en-US" sz="2667" dirty="0"/>
              <a:t>Want to be able to tell what digit each image is (</a:t>
            </a:r>
            <a:r>
              <a:rPr lang="en-US" sz="2667" i="1" dirty="0"/>
              <a:t>e.g.,</a:t>
            </a:r>
            <a:r>
              <a:rPr lang="en-US" sz="2667" dirty="0"/>
              <a:t> optical character recognition) </a:t>
            </a:r>
          </a:p>
        </p:txBody>
      </p:sp>
      <p:pic>
        <p:nvPicPr>
          <p:cNvPr id="6" name="Content Placeholder 5">
            <a:extLst>
              <a:ext uri="{FF2B5EF4-FFF2-40B4-BE49-F238E27FC236}">
                <a16:creationId xmlns:a16="http://schemas.microsoft.com/office/drawing/2014/main" id="{695618D1-1E60-2E46-A8A1-89611CDEDC67}"/>
              </a:ext>
            </a:extLst>
          </p:cNvPr>
          <p:cNvPicPr>
            <a:picLocks noGrp="1" noChangeAspect="1"/>
          </p:cNvPicPr>
          <p:nvPr>
            <p:ph sz="half" idx="2"/>
          </p:nvPr>
        </p:nvPicPr>
        <p:blipFill>
          <a:blip r:embed="rId5"/>
          <a:stretch>
            <a:fillRect/>
          </a:stretch>
        </p:blipFill>
        <p:spPr>
          <a:xfrm>
            <a:off x="5663970" y="2112791"/>
            <a:ext cx="6168565" cy="3514851"/>
          </a:xfrm>
        </p:spPr>
      </p:pic>
      <p:pic>
        <p:nvPicPr>
          <p:cNvPr id="4" name="Audio 3">
            <a:hlinkClick r:id="" action="ppaction://media"/>
            <a:extLst>
              <a:ext uri="{FF2B5EF4-FFF2-40B4-BE49-F238E27FC236}">
                <a16:creationId xmlns:a16="http://schemas.microsoft.com/office/drawing/2014/main" id="{44193613-290B-9741-8C25-3A1B0EBC82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18699844"/>
      </p:ext>
    </p:extLst>
  </p:cSld>
  <p:clrMapOvr>
    <a:masterClrMapping/>
  </p:clrMapOvr>
  <mc:AlternateContent xmlns:mc="http://schemas.openxmlformats.org/markup-compatibility/2006" xmlns:p14="http://schemas.microsoft.com/office/powerpoint/2010/main">
    <mc:Choice Requires="p14">
      <p:transition spd="slow" p14:dur="2000" advTm="45474"/>
    </mc:Choice>
    <mc:Fallback xmlns="">
      <p:transition spd="slow" advTm="45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78AA-A831-C647-98F6-305BD3085BB7}"/>
              </a:ext>
            </a:extLst>
          </p:cNvPr>
          <p:cNvSpPr>
            <a:spLocks noGrp="1"/>
          </p:cNvSpPr>
          <p:nvPr>
            <p:ph type="title"/>
          </p:nvPr>
        </p:nvSpPr>
        <p:spPr>
          <a:xfrm>
            <a:off x="615758" y="3850"/>
            <a:ext cx="10960485" cy="1141717"/>
          </a:xfrm>
        </p:spPr>
        <p:txBody>
          <a:bodyPr>
            <a:normAutofit/>
          </a:bodyPr>
          <a:lstStyle/>
          <a:p>
            <a:r>
              <a:rPr lang="en-US" sz="4267" dirty="0"/>
              <a:t>Images are Encoded as Numbers</a:t>
            </a:r>
          </a:p>
        </p:txBody>
      </p:sp>
      <p:pic>
        <p:nvPicPr>
          <p:cNvPr id="6" name="Picture 5">
            <a:extLst>
              <a:ext uri="{FF2B5EF4-FFF2-40B4-BE49-F238E27FC236}">
                <a16:creationId xmlns:a16="http://schemas.microsoft.com/office/drawing/2014/main" id="{A64CDD58-FCB4-0F4E-982B-5727F73B63CD}"/>
              </a:ext>
            </a:extLst>
          </p:cNvPr>
          <p:cNvPicPr>
            <a:picLocks noChangeAspect="1"/>
          </p:cNvPicPr>
          <p:nvPr/>
        </p:nvPicPr>
        <p:blipFill>
          <a:blip r:embed="rId5"/>
          <a:stretch>
            <a:fillRect/>
          </a:stretch>
        </p:blipFill>
        <p:spPr>
          <a:xfrm>
            <a:off x="-761845" y="278179"/>
            <a:ext cx="6857845" cy="6857845"/>
          </a:xfrm>
          <a:prstGeom prst="rect">
            <a:avLst/>
          </a:prstGeom>
        </p:spPr>
      </p:pic>
      <p:pic>
        <p:nvPicPr>
          <p:cNvPr id="10" name="Picture 9">
            <a:extLst>
              <a:ext uri="{FF2B5EF4-FFF2-40B4-BE49-F238E27FC236}">
                <a16:creationId xmlns:a16="http://schemas.microsoft.com/office/drawing/2014/main" id="{09E86505-0224-9949-8478-8AEAF97F7DC6}"/>
              </a:ext>
            </a:extLst>
          </p:cNvPr>
          <p:cNvPicPr>
            <a:picLocks noChangeAspect="1"/>
          </p:cNvPicPr>
          <p:nvPr/>
        </p:nvPicPr>
        <p:blipFill>
          <a:blip r:embed="rId6"/>
          <a:stretch>
            <a:fillRect/>
          </a:stretch>
        </p:blipFill>
        <p:spPr>
          <a:xfrm>
            <a:off x="5837345" y="278179"/>
            <a:ext cx="6850304" cy="6850304"/>
          </a:xfrm>
          <a:prstGeom prst="rect">
            <a:avLst/>
          </a:prstGeom>
        </p:spPr>
      </p:pic>
      <p:cxnSp>
        <p:nvCxnSpPr>
          <p:cNvPr id="12" name="Straight Arrow Connector 11">
            <a:extLst>
              <a:ext uri="{FF2B5EF4-FFF2-40B4-BE49-F238E27FC236}">
                <a16:creationId xmlns:a16="http://schemas.microsoft.com/office/drawing/2014/main" id="{72F98A50-F454-434E-A3D2-6BF3F7AA91A2}"/>
              </a:ext>
            </a:extLst>
          </p:cNvPr>
          <p:cNvCxnSpPr/>
          <p:nvPr/>
        </p:nvCxnSpPr>
        <p:spPr>
          <a:xfrm>
            <a:off x="5620750" y="3703331"/>
            <a:ext cx="84654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pic>
        <p:nvPicPr>
          <p:cNvPr id="3" name="Audio 2">
            <a:hlinkClick r:id="" action="ppaction://media"/>
            <a:extLst>
              <a:ext uri="{FF2B5EF4-FFF2-40B4-BE49-F238E27FC236}">
                <a16:creationId xmlns:a16="http://schemas.microsoft.com/office/drawing/2014/main" id="{8050FC1D-F0E7-F44E-B1E4-31EEA61F1F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390497"/>
      </p:ext>
    </p:extLst>
  </p:cSld>
  <p:clrMapOvr>
    <a:masterClrMapping/>
  </p:clrMapOvr>
  <mc:AlternateContent xmlns:mc="http://schemas.openxmlformats.org/markup-compatibility/2006" xmlns:p14="http://schemas.microsoft.com/office/powerpoint/2010/main">
    <mc:Choice Requires="p14">
      <p:transition spd="slow" p14:dur="2000" advTm="42115"/>
    </mc:Choice>
    <mc:Fallback xmlns="">
      <p:transition spd="slow" advTm="42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8055A-4125-E64D-A8D0-35AB71962A73}"/>
              </a:ext>
            </a:extLst>
          </p:cNvPr>
          <p:cNvSpPr>
            <a:spLocks noGrp="1"/>
          </p:cNvSpPr>
          <p:nvPr>
            <p:ph type="title"/>
          </p:nvPr>
        </p:nvSpPr>
        <p:spPr/>
        <p:txBody>
          <a:bodyPr>
            <a:normAutofit/>
          </a:bodyPr>
          <a:lstStyle/>
          <a:p>
            <a:r>
              <a:rPr lang="en-US" sz="4267" dirty="0"/>
              <a:t>Vectorization</a:t>
            </a:r>
          </a:p>
        </p:txBody>
      </p:sp>
      <p:sp>
        <p:nvSpPr>
          <p:cNvPr id="3" name="Content Placeholder 2">
            <a:extLst>
              <a:ext uri="{FF2B5EF4-FFF2-40B4-BE49-F238E27FC236}">
                <a16:creationId xmlns:a16="http://schemas.microsoft.com/office/drawing/2014/main" id="{39CA9833-0178-E34D-98A7-65A36F656CAA}"/>
              </a:ext>
            </a:extLst>
          </p:cNvPr>
          <p:cNvSpPr>
            <a:spLocks noGrp="1"/>
          </p:cNvSpPr>
          <p:nvPr>
            <p:ph sz="half" idx="1"/>
          </p:nvPr>
        </p:nvSpPr>
        <p:spPr>
          <a:xfrm>
            <a:off x="609600" y="1542773"/>
            <a:ext cx="5378757" cy="4763801"/>
          </a:xfrm>
        </p:spPr>
        <p:txBody>
          <a:bodyPr>
            <a:normAutofit lnSpcReduction="10000"/>
          </a:bodyPr>
          <a:lstStyle/>
          <a:p>
            <a:r>
              <a:rPr lang="en-US" dirty="0">
                <a:solidFill>
                  <a:schemeClr val="tx1"/>
                </a:solidFill>
              </a:rPr>
              <a:t>We will start talking about deep learning </a:t>
            </a:r>
            <a:r>
              <a:rPr lang="en-US" i="1" dirty="0">
                <a:solidFill>
                  <a:schemeClr val="tx1"/>
                </a:solidFill>
              </a:rPr>
              <a:t>without</a:t>
            </a:r>
            <a:r>
              <a:rPr lang="en-US" dirty="0">
                <a:solidFill>
                  <a:schemeClr val="tx1"/>
                </a:solidFill>
              </a:rPr>
              <a:t> using the structure of the image</a:t>
            </a:r>
          </a:p>
          <a:p>
            <a:endParaRPr lang="en-US" dirty="0">
              <a:solidFill>
                <a:schemeClr val="tx1"/>
              </a:solidFill>
            </a:endParaRPr>
          </a:p>
          <a:p>
            <a:r>
              <a:rPr lang="en-US" dirty="0">
                <a:solidFill>
                  <a:schemeClr val="tx1"/>
                </a:solidFill>
              </a:rPr>
              <a:t>Later, in block 2, we will consider how to take advantage of this structure</a:t>
            </a:r>
          </a:p>
          <a:p>
            <a:endParaRPr lang="en-US" dirty="0">
              <a:solidFill>
                <a:schemeClr val="tx1"/>
              </a:solidFill>
            </a:endParaRPr>
          </a:p>
          <a:p>
            <a:r>
              <a:rPr lang="en-US" dirty="0">
                <a:solidFill>
                  <a:schemeClr val="tx1"/>
                </a:solidFill>
              </a:rPr>
              <a:t>To convert an image into an unstructured set of numbers, we </a:t>
            </a:r>
            <a:r>
              <a:rPr lang="en-US" i="1" dirty="0" err="1">
                <a:solidFill>
                  <a:schemeClr val="tx1"/>
                </a:solidFill>
              </a:rPr>
              <a:t>vectorize</a:t>
            </a:r>
            <a:r>
              <a:rPr lang="en-US" i="1" dirty="0">
                <a:solidFill>
                  <a:schemeClr val="tx1"/>
                </a:solidFill>
              </a:rPr>
              <a:t> </a:t>
            </a:r>
            <a:r>
              <a:rPr lang="en-US" dirty="0">
                <a:solidFill>
                  <a:schemeClr val="tx1"/>
                </a:solidFill>
              </a:rPr>
              <a:t>(or </a:t>
            </a:r>
            <a:r>
              <a:rPr lang="en-US" i="1" dirty="0">
                <a:solidFill>
                  <a:schemeClr val="tx1"/>
                </a:solidFill>
              </a:rPr>
              <a:t>flatten</a:t>
            </a:r>
            <a:r>
              <a:rPr lang="en-US" dirty="0">
                <a:solidFill>
                  <a:schemeClr val="tx1"/>
                </a:solidFill>
              </a:rPr>
              <a:t>) it</a:t>
            </a:r>
          </a:p>
        </p:txBody>
      </p:sp>
      <p:sp>
        <p:nvSpPr>
          <p:cNvPr id="6" name="Rectangle 5">
            <a:extLst>
              <a:ext uri="{FF2B5EF4-FFF2-40B4-BE49-F238E27FC236}">
                <a16:creationId xmlns:a16="http://schemas.microsoft.com/office/drawing/2014/main" id="{2C6C3929-F39E-7843-98C3-60AF5016DAAB}"/>
              </a:ext>
            </a:extLst>
          </p:cNvPr>
          <p:cNvSpPr/>
          <p:nvPr/>
        </p:nvSpPr>
        <p:spPr>
          <a:xfrm>
            <a:off x="7052080"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solidFill>
                <a:schemeClr val="tx2"/>
              </a:solidFill>
            </a:endParaRPr>
          </a:p>
        </p:txBody>
      </p:sp>
      <p:sp>
        <p:nvSpPr>
          <p:cNvPr id="7" name="Rectangle 6">
            <a:extLst>
              <a:ext uri="{FF2B5EF4-FFF2-40B4-BE49-F238E27FC236}">
                <a16:creationId xmlns:a16="http://schemas.microsoft.com/office/drawing/2014/main" id="{4360709E-1D5F-C940-9425-02C27D3FF2CC}"/>
              </a:ext>
            </a:extLst>
          </p:cNvPr>
          <p:cNvSpPr/>
          <p:nvPr/>
        </p:nvSpPr>
        <p:spPr>
          <a:xfrm>
            <a:off x="7307702"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8" name="Rectangle 7">
            <a:extLst>
              <a:ext uri="{FF2B5EF4-FFF2-40B4-BE49-F238E27FC236}">
                <a16:creationId xmlns:a16="http://schemas.microsoft.com/office/drawing/2014/main" id="{F307363A-39EF-DD47-9DAB-D6D43CB0513C}"/>
              </a:ext>
            </a:extLst>
          </p:cNvPr>
          <p:cNvSpPr/>
          <p:nvPr/>
        </p:nvSpPr>
        <p:spPr>
          <a:xfrm>
            <a:off x="7563324"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9" name="Rectangle 8">
            <a:extLst>
              <a:ext uri="{FF2B5EF4-FFF2-40B4-BE49-F238E27FC236}">
                <a16:creationId xmlns:a16="http://schemas.microsoft.com/office/drawing/2014/main" id="{DB61F712-C3DA-8340-A541-25E856D8D0D8}"/>
              </a:ext>
            </a:extLst>
          </p:cNvPr>
          <p:cNvSpPr/>
          <p:nvPr/>
        </p:nvSpPr>
        <p:spPr>
          <a:xfrm>
            <a:off x="7818947" y="300107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0" name="Rectangle 9">
            <a:extLst>
              <a:ext uri="{FF2B5EF4-FFF2-40B4-BE49-F238E27FC236}">
                <a16:creationId xmlns:a16="http://schemas.microsoft.com/office/drawing/2014/main" id="{0739E183-CBB3-3248-B4B6-EDCE02F24101}"/>
              </a:ext>
            </a:extLst>
          </p:cNvPr>
          <p:cNvSpPr/>
          <p:nvPr/>
        </p:nvSpPr>
        <p:spPr>
          <a:xfrm>
            <a:off x="7052080"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1" name="Rectangle 10">
            <a:extLst>
              <a:ext uri="{FF2B5EF4-FFF2-40B4-BE49-F238E27FC236}">
                <a16:creationId xmlns:a16="http://schemas.microsoft.com/office/drawing/2014/main" id="{753FBAB8-1C15-8444-8611-78610E247419}"/>
              </a:ext>
            </a:extLst>
          </p:cNvPr>
          <p:cNvSpPr/>
          <p:nvPr/>
        </p:nvSpPr>
        <p:spPr>
          <a:xfrm>
            <a:off x="7307702"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2" name="Rectangle 11">
            <a:extLst>
              <a:ext uri="{FF2B5EF4-FFF2-40B4-BE49-F238E27FC236}">
                <a16:creationId xmlns:a16="http://schemas.microsoft.com/office/drawing/2014/main" id="{29BE9484-6B60-3643-A470-339A3E612D22}"/>
              </a:ext>
            </a:extLst>
          </p:cNvPr>
          <p:cNvSpPr/>
          <p:nvPr/>
        </p:nvSpPr>
        <p:spPr>
          <a:xfrm>
            <a:off x="7563324"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3" name="Rectangle 12">
            <a:extLst>
              <a:ext uri="{FF2B5EF4-FFF2-40B4-BE49-F238E27FC236}">
                <a16:creationId xmlns:a16="http://schemas.microsoft.com/office/drawing/2014/main" id="{56FF9241-5516-AF49-B996-C3A03D1F8A33}"/>
              </a:ext>
            </a:extLst>
          </p:cNvPr>
          <p:cNvSpPr/>
          <p:nvPr/>
        </p:nvSpPr>
        <p:spPr>
          <a:xfrm>
            <a:off x="7818947" y="3242342"/>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4" name="Rectangle 13">
            <a:extLst>
              <a:ext uri="{FF2B5EF4-FFF2-40B4-BE49-F238E27FC236}">
                <a16:creationId xmlns:a16="http://schemas.microsoft.com/office/drawing/2014/main" id="{EC44FDD0-31A7-E942-881B-D2697669895C}"/>
              </a:ext>
            </a:extLst>
          </p:cNvPr>
          <p:cNvSpPr/>
          <p:nvPr/>
        </p:nvSpPr>
        <p:spPr>
          <a:xfrm>
            <a:off x="7052080"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5" name="Rectangle 14">
            <a:extLst>
              <a:ext uri="{FF2B5EF4-FFF2-40B4-BE49-F238E27FC236}">
                <a16:creationId xmlns:a16="http://schemas.microsoft.com/office/drawing/2014/main" id="{5EF8B88C-DE90-EC4B-A93A-1045444AD99D}"/>
              </a:ext>
            </a:extLst>
          </p:cNvPr>
          <p:cNvSpPr/>
          <p:nvPr/>
        </p:nvSpPr>
        <p:spPr>
          <a:xfrm>
            <a:off x="7307702"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6" name="Rectangle 15">
            <a:extLst>
              <a:ext uri="{FF2B5EF4-FFF2-40B4-BE49-F238E27FC236}">
                <a16:creationId xmlns:a16="http://schemas.microsoft.com/office/drawing/2014/main" id="{C8BDF79E-0005-C448-BA9E-68B6882D8225}"/>
              </a:ext>
            </a:extLst>
          </p:cNvPr>
          <p:cNvSpPr/>
          <p:nvPr/>
        </p:nvSpPr>
        <p:spPr>
          <a:xfrm>
            <a:off x="7563324"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7" name="Rectangle 16">
            <a:extLst>
              <a:ext uri="{FF2B5EF4-FFF2-40B4-BE49-F238E27FC236}">
                <a16:creationId xmlns:a16="http://schemas.microsoft.com/office/drawing/2014/main" id="{FA61EF30-676B-0F46-A519-ACF0D7DF1628}"/>
              </a:ext>
            </a:extLst>
          </p:cNvPr>
          <p:cNvSpPr/>
          <p:nvPr/>
        </p:nvSpPr>
        <p:spPr>
          <a:xfrm>
            <a:off x="7818947" y="348361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8" name="Rectangle 17">
            <a:extLst>
              <a:ext uri="{FF2B5EF4-FFF2-40B4-BE49-F238E27FC236}">
                <a16:creationId xmlns:a16="http://schemas.microsoft.com/office/drawing/2014/main" id="{58865975-C3D8-1C48-A3EC-1F684E5B5826}"/>
              </a:ext>
            </a:extLst>
          </p:cNvPr>
          <p:cNvSpPr/>
          <p:nvPr/>
        </p:nvSpPr>
        <p:spPr>
          <a:xfrm>
            <a:off x="7052080"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19" name="Rectangle 18">
            <a:extLst>
              <a:ext uri="{FF2B5EF4-FFF2-40B4-BE49-F238E27FC236}">
                <a16:creationId xmlns:a16="http://schemas.microsoft.com/office/drawing/2014/main" id="{CD9D472C-8050-F540-BA12-3CCA067218B5}"/>
              </a:ext>
            </a:extLst>
          </p:cNvPr>
          <p:cNvSpPr/>
          <p:nvPr/>
        </p:nvSpPr>
        <p:spPr>
          <a:xfrm>
            <a:off x="7307702"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0" name="Rectangle 19">
            <a:extLst>
              <a:ext uri="{FF2B5EF4-FFF2-40B4-BE49-F238E27FC236}">
                <a16:creationId xmlns:a16="http://schemas.microsoft.com/office/drawing/2014/main" id="{F36DEADF-31FC-2E44-83B8-161DCCAB6680}"/>
              </a:ext>
            </a:extLst>
          </p:cNvPr>
          <p:cNvSpPr/>
          <p:nvPr/>
        </p:nvSpPr>
        <p:spPr>
          <a:xfrm>
            <a:off x="7563324"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1" name="Rectangle 20">
            <a:extLst>
              <a:ext uri="{FF2B5EF4-FFF2-40B4-BE49-F238E27FC236}">
                <a16:creationId xmlns:a16="http://schemas.microsoft.com/office/drawing/2014/main" id="{94A62A22-EF3F-5C4C-BDBA-D42855F4C911}"/>
              </a:ext>
            </a:extLst>
          </p:cNvPr>
          <p:cNvSpPr/>
          <p:nvPr/>
        </p:nvSpPr>
        <p:spPr>
          <a:xfrm>
            <a:off x="7818947" y="372487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3" name="Straight Arrow Connector 22">
            <a:extLst>
              <a:ext uri="{FF2B5EF4-FFF2-40B4-BE49-F238E27FC236}">
                <a16:creationId xmlns:a16="http://schemas.microsoft.com/office/drawing/2014/main" id="{E2DAB35F-B4E4-F348-843F-4705B03ED478}"/>
              </a:ext>
            </a:extLst>
          </p:cNvPr>
          <p:cNvCxnSpPr>
            <a:cxnSpLocks/>
          </p:cNvCxnSpPr>
          <p:nvPr/>
        </p:nvCxnSpPr>
        <p:spPr>
          <a:xfrm>
            <a:off x="8288099" y="3483611"/>
            <a:ext cx="1767811"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1FBEC796-9D37-DB49-93B3-27131B8C5779}"/>
              </a:ext>
            </a:extLst>
          </p:cNvPr>
          <p:cNvSpPr txBox="1"/>
          <p:nvPr/>
        </p:nvSpPr>
        <p:spPr>
          <a:xfrm>
            <a:off x="8192790" y="2892567"/>
            <a:ext cx="1961499" cy="497957"/>
          </a:xfrm>
          <a:prstGeom prst="rect">
            <a:avLst/>
          </a:prstGeom>
          <a:noFill/>
        </p:spPr>
        <p:txBody>
          <a:bodyPr wrap="none" rtlCol="0">
            <a:spAutoFit/>
          </a:bodyPr>
          <a:lstStyle/>
          <a:p>
            <a:r>
              <a:rPr lang="en-US" sz="2636" dirty="0"/>
              <a:t>vectorization</a:t>
            </a:r>
          </a:p>
        </p:txBody>
      </p:sp>
      <p:sp>
        <p:nvSpPr>
          <p:cNvPr id="26" name="Rectangle 25">
            <a:extLst>
              <a:ext uri="{FF2B5EF4-FFF2-40B4-BE49-F238E27FC236}">
                <a16:creationId xmlns:a16="http://schemas.microsoft.com/office/drawing/2014/main" id="{C347A0B9-E508-0C49-8593-54BB8D905482}"/>
              </a:ext>
            </a:extLst>
          </p:cNvPr>
          <p:cNvSpPr/>
          <p:nvPr/>
        </p:nvSpPr>
        <p:spPr>
          <a:xfrm>
            <a:off x="10301939" y="1542774"/>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7" name="Rectangle 26">
            <a:extLst>
              <a:ext uri="{FF2B5EF4-FFF2-40B4-BE49-F238E27FC236}">
                <a16:creationId xmlns:a16="http://schemas.microsoft.com/office/drawing/2014/main" id="{64CB2A0F-657C-7446-AE63-70EFE1A1622C}"/>
              </a:ext>
            </a:extLst>
          </p:cNvPr>
          <p:cNvSpPr/>
          <p:nvPr/>
        </p:nvSpPr>
        <p:spPr>
          <a:xfrm>
            <a:off x="10301939" y="178404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8" name="Rectangle 27">
            <a:extLst>
              <a:ext uri="{FF2B5EF4-FFF2-40B4-BE49-F238E27FC236}">
                <a16:creationId xmlns:a16="http://schemas.microsoft.com/office/drawing/2014/main" id="{805863EC-2D23-D24A-8057-481C8BB27531}"/>
              </a:ext>
            </a:extLst>
          </p:cNvPr>
          <p:cNvSpPr/>
          <p:nvPr/>
        </p:nvSpPr>
        <p:spPr>
          <a:xfrm>
            <a:off x="10301939" y="202530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9" name="Rectangle 28">
            <a:extLst>
              <a:ext uri="{FF2B5EF4-FFF2-40B4-BE49-F238E27FC236}">
                <a16:creationId xmlns:a16="http://schemas.microsoft.com/office/drawing/2014/main" id="{B27C0F4C-F518-FD46-A503-154C6B2A4F2A}"/>
              </a:ext>
            </a:extLst>
          </p:cNvPr>
          <p:cNvSpPr/>
          <p:nvPr/>
        </p:nvSpPr>
        <p:spPr>
          <a:xfrm>
            <a:off x="10301939" y="226657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0" name="Rectangle 29">
            <a:extLst>
              <a:ext uri="{FF2B5EF4-FFF2-40B4-BE49-F238E27FC236}">
                <a16:creationId xmlns:a16="http://schemas.microsoft.com/office/drawing/2014/main" id="{D45C2A24-4B30-8040-880C-C41CAE594A27}"/>
              </a:ext>
            </a:extLst>
          </p:cNvPr>
          <p:cNvSpPr/>
          <p:nvPr/>
        </p:nvSpPr>
        <p:spPr>
          <a:xfrm>
            <a:off x="10301939" y="250764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1" name="Rectangle 30">
            <a:extLst>
              <a:ext uri="{FF2B5EF4-FFF2-40B4-BE49-F238E27FC236}">
                <a16:creationId xmlns:a16="http://schemas.microsoft.com/office/drawing/2014/main" id="{F0DEFA65-A67A-3A49-92DB-67C0105B0012}"/>
              </a:ext>
            </a:extLst>
          </p:cNvPr>
          <p:cNvSpPr/>
          <p:nvPr/>
        </p:nvSpPr>
        <p:spPr>
          <a:xfrm>
            <a:off x="10301939" y="2748918"/>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2" name="Rectangle 31">
            <a:extLst>
              <a:ext uri="{FF2B5EF4-FFF2-40B4-BE49-F238E27FC236}">
                <a16:creationId xmlns:a16="http://schemas.microsoft.com/office/drawing/2014/main" id="{B424EF85-E5F1-DB4D-BE58-D59DB898AB6D}"/>
              </a:ext>
            </a:extLst>
          </p:cNvPr>
          <p:cNvSpPr/>
          <p:nvPr/>
        </p:nvSpPr>
        <p:spPr>
          <a:xfrm>
            <a:off x="10301939" y="299018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3" name="Rectangle 32">
            <a:extLst>
              <a:ext uri="{FF2B5EF4-FFF2-40B4-BE49-F238E27FC236}">
                <a16:creationId xmlns:a16="http://schemas.microsoft.com/office/drawing/2014/main" id="{3ECC85DB-97E0-5646-8E58-1D6072DC8918}"/>
              </a:ext>
            </a:extLst>
          </p:cNvPr>
          <p:cNvSpPr/>
          <p:nvPr/>
        </p:nvSpPr>
        <p:spPr>
          <a:xfrm>
            <a:off x="10301939" y="323145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4" name="Rectangle 33">
            <a:extLst>
              <a:ext uri="{FF2B5EF4-FFF2-40B4-BE49-F238E27FC236}">
                <a16:creationId xmlns:a16="http://schemas.microsoft.com/office/drawing/2014/main" id="{B1A40352-105E-CA47-B3B3-D91AA98E60CB}"/>
              </a:ext>
            </a:extLst>
          </p:cNvPr>
          <p:cNvSpPr/>
          <p:nvPr/>
        </p:nvSpPr>
        <p:spPr>
          <a:xfrm>
            <a:off x="10301939" y="347302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5" name="Rectangle 34">
            <a:extLst>
              <a:ext uri="{FF2B5EF4-FFF2-40B4-BE49-F238E27FC236}">
                <a16:creationId xmlns:a16="http://schemas.microsoft.com/office/drawing/2014/main" id="{4B567BFF-C005-D044-B7BF-8606EF61F28E}"/>
              </a:ext>
            </a:extLst>
          </p:cNvPr>
          <p:cNvSpPr/>
          <p:nvPr/>
        </p:nvSpPr>
        <p:spPr>
          <a:xfrm>
            <a:off x="10301939" y="371428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6" name="Rectangle 35">
            <a:extLst>
              <a:ext uri="{FF2B5EF4-FFF2-40B4-BE49-F238E27FC236}">
                <a16:creationId xmlns:a16="http://schemas.microsoft.com/office/drawing/2014/main" id="{4B423C49-5F0C-0042-9452-E8E7B14DCFCE}"/>
              </a:ext>
            </a:extLst>
          </p:cNvPr>
          <p:cNvSpPr/>
          <p:nvPr/>
        </p:nvSpPr>
        <p:spPr>
          <a:xfrm>
            <a:off x="10301939" y="395555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7" name="Rectangle 36">
            <a:extLst>
              <a:ext uri="{FF2B5EF4-FFF2-40B4-BE49-F238E27FC236}">
                <a16:creationId xmlns:a16="http://schemas.microsoft.com/office/drawing/2014/main" id="{4F517D57-670F-D14B-9192-40E729B22AE0}"/>
              </a:ext>
            </a:extLst>
          </p:cNvPr>
          <p:cNvSpPr/>
          <p:nvPr/>
        </p:nvSpPr>
        <p:spPr>
          <a:xfrm>
            <a:off x="10301939" y="419682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 name="Rectangle 37">
            <a:extLst>
              <a:ext uri="{FF2B5EF4-FFF2-40B4-BE49-F238E27FC236}">
                <a16:creationId xmlns:a16="http://schemas.microsoft.com/office/drawing/2014/main" id="{0FD4D20F-F7F4-504A-BDAF-D9A08E540127}"/>
              </a:ext>
            </a:extLst>
          </p:cNvPr>
          <p:cNvSpPr/>
          <p:nvPr/>
        </p:nvSpPr>
        <p:spPr>
          <a:xfrm>
            <a:off x="10301939" y="4437897"/>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9" name="Rectangle 38">
            <a:extLst>
              <a:ext uri="{FF2B5EF4-FFF2-40B4-BE49-F238E27FC236}">
                <a16:creationId xmlns:a16="http://schemas.microsoft.com/office/drawing/2014/main" id="{4CC2D30C-AB98-3345-909E-11785A2F23D8}"/>
              </a:ext>
            </a:extLst>
          </p:cNvPr>
          <p:cNvSpPr/>
          <p:nvPr/>
        </p:nvSpPr>
        <p:spPr>
          <a:xfrm>
            <a:off x="10301939" y="4679165"/>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0" name="Rectangle 39">
            <a:extLst>
              <a:ext uri="{FF2B5EF4-FFF2-40B4-BE49-F238E27FC236}">
                <a16:creationId xmlns:a16="http://schemas.microsoft.com/office/drawing/2014/main" id="{68158F9F-782D-C243-A064-D58BB5C9AC76}"/>
              </a:ext>
            </a:extLst>
          </p:cNvPr>
          <p:cNvSpPr/>
          <p:nvPr/>
        </p:nvSpPr>
        <p:spPr>
          <a:xfrm>
            <a:off x="10301939" y="4920431"/>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1" name="Rectangle 40">
            <a:extLst>
              <a:ext uri="{FF2B5EF4-FFF2-40B4-BE49-F238E27FC236}">
                <a16:creationId xmlns:a16="http://schemas.microsoft.com/office/drawing/2014/main" id="{AC216189-5B93-CE4B-B488-E99AFAC7368C}"/>
              </a:ext>
            </a:extLst>
          </p:cNvPr>
          <p:cNvSpPr/>
          <p:nvPr/>
        </p:nvSpPr>
        <p:spPr>
          <a:xfrm>
            <a:off x="10301939" y="5161699"/>
            <a:ext cx="255621" cy="24126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pic>
        <p:nvPicPr>
          <p:cNvPr id="4" name="Audio 3">
            <a:hlinkClick r:id="" action="ppaction://media"/>
            <a:extLst>
              <a:ext uri="{FF2B5EF4-FFF2-40B4-BE49-F238E27FC236}">
                <a16:creationId xmlns:a16="http://schemas.microsoft.com/office/drawing/2014/main" id="{28974D4F-690A-6346-8A9C-FED2B6595A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61287812"/>
      </p:ext>
    </p:extLst>
  </p:cSld>
  <p:clrMapOvr>
    <a:masterClrMapping/>
  </p:clrMapOvr>
  <mc:AlternateContent xmlns:mc="http://schemas.openxmlformats.org/markup-compatibility/2006" xmlns:p14="http://schemas.microsoft.com/office/powerpoint/2010/main">
    <mc:Choice Requires="p14">
      <p:transition spd="slow" p14:dur="2000" advTm="42366"/>
    </mc:Choice>
    <mc:Fallback xmlns="">
      <p:transition spd="slow" advTm="42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C4E1DC-97CC-074F-9541-014A40D96086}"/>
              </a:ext>
            </a:extLst>
          </p:cNvPr>
          <p:cNvSpPr>
            <a:spLocks noGrp="1"/>
          </p:cNvSpPr>
          <p:nvPr>
            <p:ph type="title"/>
          </p:nvPr>
        </p:nvSpPr>
        <p:spPr/>
        <p:txBody>
          <a:bodyPr>
            <a:normAutofit/>
          </a:bodyPr>
          <a:lstStyle/>
          <a:p>
            <a:r>
              <a:rPr lang="en-US" sz="4267" dirty="0"/>
              <a:t>Start With The Binary Case</a:t>
            </a:r>
          </a:p>
        </p:txBody>
      </p:sp>
      <p:sp>
        <p:nvSpPr>
          <p:cNvPr id="6" name="Text Placeholder 5">
            <a:extLst>
              <a:ext uri="{FF2B5EF4-FFF2-40B4-BE49-F238E27FC236}">
                <a16:creationId xmlns:a16="http://schemas.microsoft.com/office/drawing/2014/main" id="{C5B1A325-991A-7545-AFBA-F0B67373F43C}"/>
              </a:ext>
            </a:extLst>
          </p:cNvPr>
          <p:cNvSpPr>
            <a:spLocks noGrp="1"/>
          </p:cNvSpPr>
          <p:nvPr>
            <p:ph type="body" idx="1"/>
          </p:nvPr>
        </p:nvSpPr>
        <p:spPr/>
        <p:txBody>
          <a:bodyPr/>
          <a:lstStyle/>
          <a:p>
            <a:r>
              <a:rPr lang="en-US" dirty="0"/>
              <a:t>Zeros</a:t>
            </a:r>
          </a:p>
        </p:txBody>
      </p:sp>
      <p:sp>
        <p:nvSpPr>
          <p:cNvPr id="8" name="Text Placeholder 7">
            <a:extLst>
              <a:ext uri="{FF2B5EF4-FFF2-40B4-BE49-F238E27FC236}">
                <a16:creationId xmlns:a16="http://schemas.microsoft.com/office/drawing/2014/main" id="{F082F789-A0AA-B140-B3E6-ECB1706DAD61}"/>
              </a:ext>
            </a:extLst>
          </p:cNvPr>
          <p:cNvSpPr>
            <a:spLocks noGrp="1"/>
          </p:cNvSpPr>
          <p:nvPr>
            <p:ph type="body" sz="quarter" idx="3"/>
          </p:nvPr>
        </p:nvSpPr>
        <p:spPr/>
        <p:txBody>
          <a:bodyPr/>
          <a:lstStyle/>
          <a:p>
            <a:r>
              <a:rPr lang="en-US" dirty="0"/>
              <a:t>Ones</a:t>
            </a:r>
          </a:p>
        </p:txBody>
      </p:sp>
      <p:pic>
        <p:nvPicPr>
          <p:cNvPr id="11" name="Picture 10">
            <a:extLst>
              <a:ext uri="{FF2B5EF4-FFF2-40B4-BE49-F238E27FC236}">
                <a16:creationId xmlns:a16="http://schemas.microsoft.com/office/drawing/2014/main" id="{8AAC3611-4CF8-3144-BFCF-E5B985482771}"/>
              </a:ext>
            </a:extLst>
          </p:cNvPr>
          <p:cNvPicPr>
            <a:picLocks noChangeAspect="1"/>
          </p:cNvPicPr>
          <p:nvPr/>
        </p:nvPicPr>
        <p:blipFill>
          <a:blip r:embed="rId5"/>
          <a:stretch>
            <a:fillRect/>
          </a:stretch>
        </p:blipFill>
        <p:spPr>
          <a:xfrm>
            <a:off x="6330766" y="1923034"/>
            <a:ext cx="2285965" cy="2285965"/>
          </a:xfrm>
          <a:prstGeom prst="rect">
            <a:avLst/>
          </a:prstGeom>
        </p:spPr>
      </p:pic>
      <p:pic>
        <p:nvPicPr>
          <p:cNvPr id="13" name="Picture 12">
            <a:extLst>
              <a:ext uri="{FF2B5EF4-FFF2-40B4-BE49-F238E27FC236}">
                <a16:creationId xmlns:a16="http://schemas.microsoft.com/office/drawing/2014/main" id="{1927B666-4311-524E-A6FF-D95B18037652}"/>
              </a:ext>
            </a:extLst>
          </p:cNvPr>
          <p:cNvPicPr>
            <a:picLocks noChangeAspect="1"/>
          </p:cNvPicPr>
          <p:nvPr/>
        </p:nvPicPr>
        <p:blipFill>
          <a:blip r:embed="rId6"/>
          <a:stretch>
            <a:fillRect/>
          </a:stretch>
        </p:blipFill>
        <p:spPr>
          <a:xfrm>
            <a:off x="7721880" y="4060806"/>
            <a:ext cx="2325745" cy="2325745"/>
          </a:xfrm>
          <a:prstGeom prst="rect">
            <a:avLst/>
          </a:prstGeom>
        </p:spPr>
      </p:pic>
      <p:pic>
        <p:nvPicPr>
          <p:cNvPr id="15" name="Picture 14">
            <a:extLst>
              <a:ext uri="{FF2B5EF4-FFF2-40B4-BE49-F238E27FC236}">
                <a16:creationId xmlns:a16="http://schemas.microsoft.com/office/drawing/2014/main" id="{111C1AB7-83E3-0140-9B18-E59A6A0E04DF}"/>
              </a:ext>
            </a:extLst>
          </p:cNvPr>
          <p:cNvPicPr>
            <a:picLocks noChangeAspect="1"/>
          </p:cNvPicPr>
          <p:nvPr/>
        </p:nvPicPr>
        <p:blipFill>
          <a:blip r:embed="rId7"/>
          <a:stretch>
            <a:fillRect/>
          </a:stretch>
        </p:blipFill>
        <p:spPr>
          <a:xfrm>
            <a:off x="316983" y="3691563"/>
            <a:ext cx="2435664" cy="2435664"/>
          </a:xfrm>
          <a:prstGeom prst="rect">
            <a:avLst/>
          </a:prstGeom>
        </p:spPr>
      </p:pic>
      <p:pic>
        <p:nvPicPr>
          <p:cNvPr id="17" name="Picture 16">
            <a:extLst>
              <a:ext uri="{FF2B5EF4-FFF2-40B4-BE49-F238E27FC236}">
                <a16:creationId xmlns:a16="http://schemas.microsoft.com/office/drawing/2014/main" id="{BE8C289E-6739-E34B-8165-6BA86EA057AF}"/>
              </a:ext>
            </a:extLst>
          </p:cNvPr>
          <p:cNvPicPr>
            <a:picLocks noChangeAspect="1"/>
          </p:cNvPicPr>
          <p:nvPr/>
        </p:nvPicPr>
        <p:blipFill>
          <a:blip r:embed="rId8"/>
          <a:stretch>
            <a:fillRect/>
          </a:stretch>
        </p:blipFill>
        <p:spPr>
          <a:xfrm>
            <a:off x="1800101" y="1702351"/>
            <a:ext cx="2329763" cy="2329763"/>
          </a:xfrm>
          <a:prstGeom prst="rect">
            <a:avLst/>
          </a:prstGeom>
        </p:spPr>
      </p:pic>
      <p:pic>
        <p:nvPicPr>
          <p:cNvPr id="19" name="Picture 18">
            <a:extLst>
              <a:ext uri="{FF2B5EF4-FFF2-40B4-BE49-F238E27FC236}">
                <a16:creationId xmlns:a16="http://schemas.microsoft.com/office/drawing/2014/main" id="{CCC0ED04-90BE-0D4F-B554-9A47C90481E7}"/>
              </a:ext>
            </a:extLst>
          </p:cNvPr>
          <p:cNvPicPr>
            <a:picLocks noChangeAspect="1"/>
          </p:cNvPicPr>
          <p:nvPr/>
        </p:nvPicPr>
        <p:blipFill>
          <a:blip r:embed="rId9"/>
          <a:stretch>
            <a:fillRect/>
          </a:stretch>
        </p:blipFill>
        <p:spPr>
          <a:xfrm>
            <a:off x="8754234" y="1847563"/>
            <a:ext cx="2361437" cy="2361437"/>
          </a:xfrm>
          <a:prstGeom prst="rect">
            <a:avLst/>
          </a:prstGeom>
        </p:spPr>
      </p:pic>
      <p:pic>
        <p:nvPicPr>
          <p:cNvPr id="21" name="Picture 20">
            <a:extLst>
              <a:ext uri="{FF2B5EF4-FFF2-40B4-BE49-F238E27FC236}">
                <a16:creationId xmlns:a16="http://schemas.microsoft.com/office/drawing/2014/main" id="{A6F8AE66-9166-9C4F-8BE0-BB17E2092C32}"/>
              </a:ext>
            </a:extLst>
          </p:cNvPr>
          <p:cNvPicPr>
            <a:picLocks noChangeAspect="1"/>
          </p:cNvPicPr>
          <p:nvPr/>
        </p:nvPicPr>
        <p:blipFill>
          <a:blip r:embed="rId10"/>
          <a:stretch>
            <a:fillRect/>
          </a:stretch>
        </p:blipFill>
        <p:spPr>
          <a:xfrm>
            <a:off x="2846484" y="3891443"/>
            <a:ext cx="2376453" cy="2376453"/>
          </a:xfrm>
          <a:prstGeom prst="rect">
            <a:avLst/>
          </a:prstGeom>
        </p:spPr>
      </p:pic>
      <p:pic>
        <p:nvPicPr>
          <p:cNvPr id="3" name="Audio 2">
            <a:hlinkClick r:id="" action="ppaction://media"/>
            <a:extLst>
              <a:ext uri="{FF2B5EF4-FFF2-40B4-BE49-F238E27FC236}">
                <a16:creationId xmlns:a16="http://schemas.microsoft.com/office/drawing/2014/main" id="{B9329A04-13AE-A343-B3AC-04B33B6245C3}"/>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45696417"/>
      </p:ext>
    </p:extLst>
  </p:cSld>
  <p:clrMapOvr>
    <a:masterClrMapping/>
  </p:clrMapOvr>
  <mc:AlternateContent xmlns:mc="http://schemas.openxmlformats.org/markup-compatibility/2006" xmlns:p14="http://schemas.microsoft.com/office/powerpoint/2010/main">
    <mc:Choice Requires="p14">
      <p:transition spd="slow" p14:dur="2000" advTm="12121"/>
    </mc:Choice>
    <mc:Fallback xmlns="">
      <p:transition spd="slow" advTm="12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41E61-F254-1A4D-9754-659B2B8D480F}"/>
              </a:ext>
            </a:extLst>
          </p:cNvPr>
          <p:cNvSpPr>
            <a:spLocks noGrp="1"/>
          </p:cNvSpPr>
          <p:nvPr>
            <p:ph type="title"/>
          </p:nvPr>
        </p:nvSpPr>
        <p:spPr>
          <a:xfrm>
            <a:off x="238035" y="171742"/>
            <a:ext cx="5260623" cy="1143000"/>
          </a:xfrm>
        </p:spPr>
        <p:txBody>
          <a:bodyPr>
            <a:normAutofit/>
          </a:bodyPr>
          <a:lstStyle/>
          <a:p>
            <a:r>
              <a:rPr lang="en-US" sz="4267" dirty="0"/>
              <a:t>Learning on MNIST</a:t>
            </a:r>
          </a:p>
        </p:txBody>
      </p:sp>
      <p:sp>
        <p:nvSpPr>
          <p:cNvPr id="3" name="TextBox 2">
            <a:extLst>
              <a:ext uri="{FF2B5EF4-FFF2-40B4-BE49-F238E27FC236}">
                <a16:creationId xmlns:a16="http://schemas.microsoft.com/office/drawing/2014/main" id="{440BEBAC-643B-FF4B-B09B-D16B4AAEE370}"/>
              </a:ext>
            </a:extLst>
          </p:cNvPr>
          <p:cNvSpPr txBox="1"/>
          <p:nvPr/>
        </p:nvSpPr>
        <p:spPr>
          <a:xfrm>
            <a:off x="2902409" y="3045130"/>
            <a:ext cx="1448986" cy="497957"/>
          </a:xfrm>
          <a:prstGeom prst="rect">
            <a:avLst/>
          </a:prstGeom>
          <a:noFill/>
        </p:spPr>
        <p:txBody>
          <a:bodyPr wrap="none" rtlCol="0">
            <a:spAutoFit/>
          </a:bodyPr>
          <a:lstStyle/>
          <a:p>
            <a:r>
              <a:rPr lang="en-US" sz="2636" dirty="0" err="1"/>
              <a:t>Vectorize</a:t>
            </a:r>
            <a:endParaRPr lang="en-US" sz="2636" dirty="0"/>
          </a:p>
        </p:txBody>
      </p:sp>
      <p:sp>
        <p:nvSpPr>
          <p:cNvPr id="52" name="Left Brace 51">
            <a:extLst>
              <a:ext uri="{FF2B5EF4-FFF2-40B4-BE49-F238E27FC236}">
                <a16:creationId xmlns:a16="http://schemas.microsoft.com/office/drawing/2014/main" id="{E33066B2-0A7C-8A4E-AC35-E6F80161D0E4}"/>
              </a:ext>
            </a:extLst>
          </p:cNvPr>
          <p:cNvSpPr/>
          <p:nvPr/>
        </p:nvSpPr>
        <p:spPr>
          <a:xfrm rot="16200000">
            <a:off x="1285476" y="3297293"/>
            <a:ext cx="350344" cy="1846528"/>
          </a:xfrm>
          <a:prstGeom prst="leftBrace">
            <a:avLst>
              <a:gd name="adj1" fmla="val 8333"/>
              <a:gd name="adj2" fmla="val 1636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53" name="TextBox 52">
            <a:extLst>
              <a:ext uri="{FF2B5EF4-FFF2-40B4-BE49-F238E27FC236}">
                <a16:creationId xmlns:a16="http://schemas.microsoft.com/office/drawing/2014/main" id="{B0F8ED1D-42C3-9141-AE77-27407422E154}"/>
              </a:ext>
            </a:extLst>
          </p:cNvPr>
          <p:cNvSpPr txBox="1"/>
          <p:nvPr/>
        </p:nvSpPr>
        <p:spPr>
          <a:xfrm>
            <a:off x="537384" y="4596179"/>
            <a:ext cx="2346238" cy="953210"/>
          </a:xfrm>
          <a:prstGeom prst="rect">
            <a:avLst/>
          </a:prstGeom>
          <a:noFill/>
        </p:spPr>
        <p:txBody>
          <a:bodyPr wrap="square" rtlCol="0">
            <a:spAutoFit/>
          </a:bodyPr>
          <a:lstStyle/>
          <a:p>
            <a:r>
              <a:rPr lang="en-US" sz="2797" dirty="0">
                <a:latin typeface="Times New Roman" panose="02020603050405020304" pitchFamily="18" charset="0"/>
                <a:cs typeface="Times New Roman" panose="02020603050405020304" pitchFamily="18" charset="0"/>
              </a:rPr>
              <a:t>Training set:</a:t>
            </a:r>
          </a:p>
          <a:p>
            <a:r>
              <a:rPr lang="en-US" sz="2797" dirty="0">
                <a:latin typeface="Times New Roman" panose="02020603050405020304" pitchFamily="18" charset="0"/>
                <a:cs typeface="Times New Roman" panose="02020603050405020304" pitchFamily="18" charset="0"/>
              </a:rPr>
              <a:t>28 x 28 images</a:t>
            </a:r>
          </a:p>
        </p:txBody>
      </p:sp>
      <p:sp>
        <p:nvSpPr>
          <p:cNvPr id="54" name="Right Arrow 53"/>
          <p:cNvSpPr/>
          <p:nvPr/>
        </p:nvSpPr>
        <p:spPr>
          <a:xfrm rot="705546">
            <a:off x="2949369" y="3757232"/>
            <a:ext cx="1355067" cy="708300"/>
          </a:xfrm>
          <a:prstGeom prst="rightArrow">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5" name="Picture 94"/>
          <p:cNvPicPr>
            <a:picLocks noChangeAspect="1"/>
          </p:cNvPicPr>
          <p:nvPr/>
        </p:nvPicPr>
        <p:blipFill>
          <a:blip r:embed="rId5"/>
          <a:stretch>
            <a:fillRect/>
          </a:stretch>
        </p:blipFill>
        <p:spPr>
          <a:xfrm>
            <a:off x="4593987" y="1650699"/>
            <a:ext cx="3004026" cy="3226218"/>
          </a:xfrm>
          <a:prstGeom prst="rect">
            <a:avLst/>
          </a:prstGeom>
        </p:spPr>
      </p:pic>
      <p:pic>
        <p:nvPicPr>
          <p:cNvPr id="96" name="Picture 95">
            <a:extLst>
              <a:ext uri="{FF2B5EF4-FFF2-40B4-BE49-F238E27FC236}">
                <a16:creationId xmlns:a16="http://schemas.microsoft.com/office/drawing/2014/main" id="{111C1AB7-83E3-0140-9B18-E59A6A0E04DF}"/>
              </a:ext>
            </a:extLst>
          </p:cNvPr>
          <p:cNvPicPr>
            <a:picLocks noChangeAspect="1"/>
          </p:cNvPicPr>
          <p:nvPr/>
        </p:nvPicPr>
        <p:blipFill>
          <a:blip r:embed="rId6"/>
          <a:stretch>
            <a:fillRect/>
          </a:stretch>
        </p:blipFill>
        <p:spPr>
          <a:xfrm>
            <a:off x="992415" y="2776935"/>
            <a:ext cx="558825" cy="558825"/>
          </a:xfrm>
          <a:prstGeom prst="rect">
            <a:avLst/>
          </a:prstGeom>
        </p:spPr>
      </p:pic>
      <p:pic>
        <p:nvPicPr>
          <p:cNvPr id="97" name="Picture 96">
            <a:extLst>
              <a:ext uri="{FF2B5EF4-FFF2-40B4-BE49-F238E27FC236}">
                <a16:creationId xmlns:a16="http://schemas.microsoft.com/office/drawing/2014/main" id="{BE8C289E-6739-E34B-8165-6BA86EA057AF}"/>
              </a:ext>
            </a:extLst>
          </p:cNvPr>
          <p:cNvPicPr>
            <a:picLocks noChangeAspect="1"/>
          </p:cNvPicPr>
          <p:nvPr/>
        </p:nvPicPr>
        <p:blipFill>
          <a:blip r:embed="rId7"/>
          <a:stretch>
            <a:fillRect/>
          </a:stretch>
        </p:blipFill>
        <p:spPr>
          <a:xfrm>
            <a:off x="537384" y="2879603"/>
            <a:ext cx="534528" cy="534528"/>
          </a:xfrm>
          <a:prstGeom prst="rect">
            <a:avLst/>
          </a:prstGeom>
        </p:spPr>
      </p:pic>
      <p:pic>
        <p:nvPicPr>
          <p:cNvPr id="98" name="Picture 97">
            <a:extLst>
              <a:ext uri="{FF2B5EF4-FFF2-40B4-BE49-F238E27FC236}">
                <a16:creationId xmlns:a16="http://schemas.microsoft.com/office/drawing/2014/main" id="{A6F8AE66-9166-9C4F-8BE0-BB17E2092C32}"/>
              </a:ext>
            </a:extLst>
          </p:cNvPr>
          <p:cNvPicPr>
            <a:picLocks noChangeAspect="1"/>
          </p:cNvPicPr>
          <p:nvPr/>
        </p:nvPicPr>
        <p:blipFill>
          <a:blip r:embed="rId8"/>
          <a:stretch>
            <a:fillRect/>
          </a:stretch>
        </p:blipFill>
        <p:spPr>
          <a:xfrm>
            <a:off x="880014" y="3348618"/>
            <a:ext cx="545240" cy="545240"/>
          </a:xfrm>
          <a:prstGeom prst="rect">
            <a:avLst/>
          </a:prstGeom>
        </p:spPr>
      </p:pic>
      <p:pic>
        <p:nvPicPr>
          <p:cNvPr id="99" name="Picture 98">
            <a:extLst>
              <a:ext uri="{FF2B5EF4-FFF2-40B4-BE49-F238E27FC236}">
                <a16:creationId xmlns:a16="http://schemas.microsoft.com/office/drawing/2014/main" id="{8AAC3611-4CF8-3144-BFCF-E5B985482771}"/>
              </a:ext>
            </a:extLst>
          </p:cNvPr>
          <p:cNvPicPr>
            <a:picLocks noChangeAspect="1"/>
          </p:cNvPicPr>
          <p:nvPr/>
        </p:nvPicPr>
        <p:blipFill>
          <a:blip r:embed="rId9"/>
          <a:stretch>
            <a:fillRect/>
          </a:stretch>
        </p:blipFill>
        <p:spPr>
          <a:xfrm>
            <a:off x="1535511" y="2732931"/>
            <a:ext cx="570825" cy="570825"/>
          </a:xfrm>
          <a:prstGeom prst="rect">
            <a:avLst/>
          </a:prstGeom>
        </p:spPr>
      </p:pic>
      <p:pic>
        <p:nvPicPr>
          <p:cNvPr id="100" name="Picture 99">
            <a:extLst>
              <a:ext uri="{FF2B5EF4-FFF2-40B4-BE49-F238E27FC236}">
                <a16:creationId xmlns:a16="http://schemas.microsoft.com/office/drawing/2014/main" id="{1927B666-4311-524E-A6FF-D95B18037652}"/>
              </a:ext>
            </a:extLst>
          </p:cNvPr>
          <p:cNvPicPr>
            <a:picLocks noChangeAspect="1"/>
          </p:cNvPicPr>
          <p:nvPr/>
        </p:nvPicPr>
        <p:blipFill>
          <a:blip r:embed="rId10"/>
          <a:stretch>
            <a:fillRect/>
          </a:stretch>
        </p:blipFill>
        <p:spPr>
          <a:xfrm>
            <a:off x="1387516" y="3263808"/>
            <a:ext cx="580758" cy="580758"/>
          </a:xfrm>
          <a:prstGeom prst="rect">
            <a:avLst/>
          </a:prstGeom>
        </p:spPr>
      </p:pic>
      <p:pic>
        <p:nvPicPr>
          <p:cNvPr id="101" name="Picture 100">
            <a:extLst>
              <a:ext uri="{FF2B5EF4-FFF2-40B4-BE49-F238E27FC236}">
                <a16:creationId xmlns:a16="http://schemas.microsoft.com/office/drawing/2014/main" id="{CCC0ED04-90BE-0D4F-B554-9A47C90481E7}"/>
              </a:ext>
            </a:extLst>
          </p:cNvPr>
          <p:cNvPicPr>
            <a:picLocks noChangeAspect="1"/>
          </p:cNvPicPr>
          <p:nvPr/>
        </p:nvPicPr>
        <p:blipFill>
          <a:blip r:embed="rId11"/>
          <a:stretch>
            <a:fillRect/>
          </a:stretch>
        </p:blipFill>
        <p:spPr>
          <a:xfrm>
            <a:off x="1871301" y="3414131"/>
            <a:ext cx="589671" cy="589671"/>
          </a:xfrm>
          <a:prstGeom prst="rect">
            <a:avLst/>
          </a:prstGeom>
        </p:spPr>
      </p:pic>
      <p:pic>
        <p:nvPicPr>
          <p:cNvPr id="122" name="Picture 121"/>
          <p:cNvPicPr>
            <a:picLocks noChangeAspect="1"/>
          </p:cNvPicPr>
          <p:nvPr/>
        </p:nvPicPr>
        <p:blipFill>
          <a:blip r:embed="rId12"/>
          <a:stretch>
            <a:fillRect/>
          </a:stretch>
        </p:blipFill>
        <p:spPr>
          <a:xfrm>
            <a:off x="8768223" y="1646346"/>
            <a:ext cx="3021429" cy="3230571"/>
          </a:xfrm>
          <a:prstGeom prst="rect">
            <a:avLst/>
          </a:prstGeom>
        </p:spPr>
      </p:pic>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D347E554-4C8A-4CB2-9A3C-30721F03A32B}"/>
                  </a:ext>
                </a:extLst>
              </p:cNvPr>
              <p:cNvSpPr txBox="1"/>
              <p:nvPr/>
            </p:nvSpPr>
            <p:spPr>
              <a:xfrm>
                <a:off x="9426731" y="5067752"/>
                <a:ext cx="1643976" cy="307328"/>
              </a:xfrm>
              <a:prstGeom prst="rect">
                <a:avLst/>
              </a:prstGeom>
              <a:noFill/>
            </p:spPr>
            <p:txBody>
              <a:bodyPr wrap="none" lIns="0" tIns="0" rIns="0" bIns="0" rtlCol="0">
                <a:spAutoFit/>
              </a:bodyPr>
              <a:lstStyle/>
              <a:p>
                <a:pPr algn="ctr"/>
                <a14:m>
                  <m:oMath xmlns:m="http://schemas.openxmlformats.org/officeDocument/2006/math">
                    <m:r>
                      <a:rPr lang="en-US" sz="1997" b="0" i="1" smtClean="0">
                        <a:latin typeface="Cambria Math" panose="02040503050406030204" pitchFamily="18" charset="0"/>
                      </a:rPr>
                      <m:t>𝑏</m:t>
                    </m:r>
                    <m:r>
                      <a:rPr lang="en-US" sz="1997" b="0" i="1" smtClean="0">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0</m:t>
                        </m:r>
                      </m:sub>
                    </m:sSub>
                    <m:r>
                      <a:rPr lang="en-US" sz="1997" i="1">
                        <a:latin typeface="Cambria Math" panose="02040503050406030204" pitchFamily="18" charset="0"/>
                      </a:rPr>
                      <m:t>,…</m:t>
                    </m:r>
                    <m:sSub>
                      <m:sSubPr>
                        <m:ctrlPr>
                          <a:rPr lang="en-US" sz="1997" i="1">
                            <a:latin typeface="Cambria Math" panose="02040503050406030204" pitchFamily="18" charset="0"/>
                          </a:rPr>
                        </m:ctrlPr>
                      </m:sSubPr>
                      <m:e>
                        <m:r>
                          <a:rPr lang="en-US" sz="1997" i="1">
                            <a:latin typeface="Cambria Math" panose="02040503050406030204" pitchFamily="18" charset="0"/>
                          </a:rPr>
                          <m:t>𝑏</m:t>
                        </m:r>
                      </m:e>
                      <m:sub>
                        <m:r>
                          <a:rPr lang="en-US" sz="1997" b="0" i="1" smtClean="0">
                            <a:latin typeface="Cambria Math" panose="02040503050406030204" pitchFamily="18" charset="0"/>
                          </a:rPr>
                          <m:t>𝑀</m:t>
                        </m:r>
                      </m:sub>
                    </m:sSub>
                    <m:r>
                      <a:rPr lang="en-US" sz="1997" i="1">
                        <a:latin typeface="Cambria Math" panose="02040503050406030204" pitchFamily="18" charset="0"/>
                      </a:rPr>
                      <m:t>)</m:t>
                    </m:r>
                  </m:oMath>
                </a14:m>
                <a:r>
                  <a:rPr lang="en-US" sz="1997" dirty="0"/>
                  <a:t> </a:t>
                </a:r>
              </a:p>
            </p:txBody>
          </p:sp>
        </mc:Choice>
        <mc:Fallback xmlns="">
          <p:sp>
            <p:nvSpPr>
              <p:cNvPr id="123" name="TextBox 122">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9426731" y="5067752"/>
                <a:ext cx="1643976" cy="307328"/>
              </a:xfrm>
              <a:prstGeom prst="rect">
                <a:avLst/>
              </a:prstGeom>
              <a:blipFill>
                <a:blip r:embed="rId13"/>
                <a:stretch>
                  <a:fillRect l="-4815" t="-1961" r="-3333" b="-33333"/>
                </a:stretch>
              </a:blipFill>
            </p:spPr>
            <p:txBody>
              <a:bodyPr/>
              <a:lstStyle/>
              <a:p>
                <a:r>
                  <a:rPr lang="en-US">
                    <a:noFill/>
                  </a:rPr>
                  <a:t> </a:t>
                </a:r>
              </a:p>
            </p:txBody>
          </p:sp>
        </mc:Fallback>
      </mc:AlternateContent>
      <p:sp>
        <p:nvSpPr>
          <p:cNvPr id="124" name="TextBox 123">
            <a:extLst>
              <a:ext uri="{FF2B5EF4-FFF2-40B4-BE49-F238E27FC236}">
                <a16:creationId xmlns:a16="http://schemas.microsoft.com/office/drawing/2014/main" id="{362E1761-117C-6945-B4A7-AF128D03FD5F}"/>
              </a:ext>
            </a:extLst>
          </p:cNvPr>
          <p:cNvSpPr txBox="1"/>
          <p:nvPr/>
        </p:nvSpPr>
        <p:spPr>
          <a:xfrm>
            <a:off x="3947944" y="5445780"/>
            <a:ext cx="4296112" cy="903581"/>
          </a:xfrm>
          <a:prstGeom prst="rect">
            <a:avLst/>
          </a:prstGeom>
          <a:noFill/>
        </p:spPr>
        <p:txBody>
          <a:bodyPr wrap="none" rtlCol="0">
            <a:spAutoFit/>
          </a:bodyPr>
          <a:lstStyle/>
          <a:p>
            <a:pPr algn="ctr"/>
            <a:r>
              <a:rPr lang="en-US" sz="2636" dirty="0"/>
              <a:t>Untrained Logistic Regression </a:t>
            </a:r>
          </a:p>
          <a:p>
            <a:pPr algn="ctr"/>
            <a:r>
              <a:rPr lang="en-US" sz="2636" dirty="0"/>
              <a:t>Model (or “Network”)</a:t>
            </a:r>
          </a:p>
        </p:txBody>
      </p:sp>
      <p:sp>
        <p:nvSpPr>
          <p:cNvPr id="125" name="TextBox 124">
            <a:extLst>
              <a:ext uri="{FF2B5EF4-FFF2-40B4-BE49-F238E27FC236}">
                <a16:creationId xmlns:a16="http://schemas.microsoft.com/office/drawing/2014/main" id="{BFEE604D-6E39-3C4A-BB31-1D217AA8F371}"/>
              </a:ext>
            </a:extLst>
          </p:cNvPr>
          <p:cNvSpPr txBox="1"/>
          <p:nvPr/>
        </p:nvSpPr>
        <p:spPr>
          <a:xfrm>
            <a:off x="8707786" y="5462234"/>
            <a:ext cx="3081866" cy="903581"/>
          </a:xfrm>
          <a:prstGeom prst="rect">
            <a:avLst/>
          </a:prstGeom>
          <a:noFill/>
        </p:spPr>
        <p:txBody>
          <a:bodyPr wrap="square" rtlCol="0">
            <a:spAutoFit/>
          </a:bodyPr>
          <a:lstStyle/>
          <a:p>
            <a:pPr algn="ctr"/>
            <a:r>
              <a:rPr lang="en-US" sz="2636" dirty="0"/>
              <a:t>Trained Model (with learned parameters)</a:t>
            </a:r>
          </a:p>
        </p:txBody>
      </p:sp>
      <mc:AlternateContent xmlns:mc="http://schemas.openxmlformats.org/markup-compatibility/2006" xmlns:a14="http://schemas.microsoft.com/office/drawing/2010/main">
        <mc:Choice Requires="a14">
          <p:sp>
            <p:nvSpPr>
              <p:cNvPr id="126" name="TextBox 125">
                <a:extLst>
                  <a:ext uri="{FF2B5EF4-FFF2-40B4-BE49-F238E27FC236}">
                    <a16:creationId xmlns:a16="http://schemas.microsoft.com/office/drawing/2014/main" id="{AB0E6F50-36DB-D942-97C3-7F75BF273DCC}"/>
                  </a:ext>
                </a:extLst>
              </p:cNvPr>
              <p:cNvSpPr txBox="1"/>
              <p:nvPr/>
            </p:nvSpPr>
            <p:spPr>
              <a:xfrm>
                <a:off x="3742298" y="5072150"/>
                <a:ext cx="4707404" cy="2706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solidFill>
                                <a:prstClr val="black"/>
                              </a:solidFill>
                              <a:latin typeface="Cambria Math" panose="02040503050406030204" pitchFamily="18" charset="0"/>
                              <a:cs typeface="Times New Roman" panose="02020603050405020304" pitchFamily="18" charset="0"/>
                            </a:rPr>
                          </m:ctrlPr>
                        </m:sSubPr>
                        <m:e>
                          <m:r>
                            <a:rPr lang="en-US" b="0" i="1" dirty="0" smtClean="0">
                              <a:solidFill>
                                <a:prstClr val="black"/>
                              </a:solidFill>
                              <a:latin typeface="Cambria Math" panose="02040503050406030204" pitchFamily="18" charset="0"/>
                              <a:cs typeface="Times New Roman" panose="02020603050405020304" pitchFamily="18" charset="0"/>
                            </a:rPr>
                            <m:t>𝑝</m:t>
                          </m:r>
                        </m:e>
                        <m:sub>
                          <m:r>
                            <a:rPr lang="en-US" b="0" i="1" dirty="0" smtClean="0">
                              <a:solidFill>
                                <a:prstClr val="black"/>
                              </a:solidFill>
                              <a:latin typeface="Cambria Math" panose="02040503050406030204" pitchFamily="18" charset="0"/>
                              <a:cs typeface="Times New Roman" panose="02020603050405020304" pitchFamily="18" charset="0"/>
                            </a:rPr>
                            <m:t>𝑖</m:t>
                          </m:r>
                        </m:sub>
                      </m:sSub>
                      <m:r>
                        <a:rPr lang="en-US" b="0" i="1" dirty="0" smtClean="0">
                          <a:solidFill>
                            <a:prstClr val="black"/>
                          </a:solidFill>
                          <a:latin typeface="Cambria Math" panose="02040503050406030204" pitchFamily="18" charset="0"/>
                          <a:cs typeface="Times New Roman" panose="02020603050405020304" pitchFamily="18" charset="0"/>
                        </a:rPr>
                        <m:t>=</m:t>
                      </m:r>
                      <m:r>
                        <a:rPr lang="en-US" b="0" i="1" dirty="0" smtClean="0">
                          <a:latin typeface="Cambria Math" panose="02040503050406030204" pitchFamily="18" charset="0"/>
                          <a:cs typeface="Times New Roman" panose="02020603050405020304" pitchFamily="18" charset="0"/>
                        </a:rPr>
                        <m:t>𝜎</m:t>
                      </m:r>
                      <m:r>
                        <a:rPr lang="en-US" b="0" i="1" dirty="0" smtClean="0">
                          <a:latin typeface="Cambria Math" panose="02040503050406030204" pitchFamily="18" charset="0"/>
                          <a:cs typeface="Times New Roman" panose="02020603050405020304" pitchFamily="18" charset="0"/>
                        </a:rPr>
                        <m:t>(</m:t>
                      </m:r>
                      <m:sSub>
                        <m:sSubPr>
                          <m:ctrlPr>
                            <a:rPr lang="en-US" b="0" i="1" dirty="0" smtClean="0">
                              <a:latin typeface="Cambria Math" panose="02040503050406030204" pitchFamily="18" charset="0"/>
                              <a:cs typeface="Times New Roman" panose="02020603050405020304" pitchFamily="18" charset="0"/>
                            </a:rPr>
                          </m:ctrlPr>
                        </m:sSubPr>
                        <m:e>
                          <m:r>
                            <a:rPr lang="en-US" b="0" i="1" dirty="0" smtClean="0">
                              <a:latin typeface="Cambria Math" panose="02040503050406030204" pitchFamily="18" charset="0"/>
                              <a:cs typeface="Times New Roman" panose="02020603050405020304" pitchFamily="18" charset="0"/>
                            </a:rPr>
                            <m:t>𝑏</m:t>
                          </m:r>
                        </m:e>
                        <m:sub>
                          <m:r>
                            <a:rPr lang="en-US" b="0" i="1" dirty="0" smtClean="0">
                              <a:latin typeface="Cambria Math" panose="02040503050406030204" pitchFamily="18" charset="0"/>
                              <a:cs typeface="Times New Roman" panose="02020603050405020304" pitchFamily="18" charset="0"/>
                            </a:rPr>
                            <m:t>0</m:t>
                          </m:r>
                        </m:sub>
                      </m:sSub>
                      <m:r>
                        <a:rPr lang="en-US" b="0" i="1" dirty="0" smtClean="0">
                          <a:latin typeface="Cambria Math" panose="02040503050406030204" pitchFamily="18" charset="0"/>
                          <a:cs typeface="Times New Roman" panose="020206030504050203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1</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2</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b="0" i="1" smtClean="0">
                              <a:latin typeface="Cambria Math" panose="02040503050406030204" pitchFamily="18" charset="0"/>
                            </a:rPr>
                            <m:t>𝑀</m:t>
                          </m:r>
                        </m:sub>
                      </m:s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b="0" i="1" smtClean="0">
                              <a:latin typeface="Cambria Math" panose="02040503050406030204" pitchFamily="18" charset="0"/>
                            </a:rPr>
                            <m:t>𝑀</m:t>
                          </m:r>
                        </m:sub>
                      </m:sSub>
                      <m:r>
                        <a:rPr lang="en-US" b="0" i="1" smtClean="0">
                          <a:latin typeface="Cambria Math" panose="02040503050406030204" pitchFamily="18" charset="0"/>
                        </a:rPr>
                        <m:t>)</m:t>
                      </m:r>
                    </m:oMath>
                  </m:oMathPara>
                </a14:m>
                <a:endParaRPr lang="en-US" baseline="-25000" dirty="0"/>
              </a:p>
            </p:txBody>
          </p:sp>
        </mc:Choice>
        <mc:Fallback xmlns="">
          <p:sp>
            <p:nvSpPr>
              <p:cNvPr id="126" name="TextBox 12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3742298" y="5072150"/>
                <a:ext cx="4707404" cy="270652"/>
              </a:xfrm>
              <a:prstGeom prst="rect">
                <a:avLst/>
              </a:prstGeom>
              <a:blipFill>
                <a:blip r:embed="rId14"/>
                <a:stretch>
                  <a:fillRect b="-40909"/>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F1263079-D644-774E-BF44-2A60681E2FA2}"/>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51175785"/>
      </p:ext>
    </p:extLst>
  </p:cSld>
  <p:clrMapOvr>
    <a:masterClrMapping/>
  </p:clrMapOvr>
  <mc:AlternateContent xmlns:mc="http://schemas.openxmlformats.org/markup-compatibility/2006" xmlns:p14="http://schemas.microsoft.com/office/powerpoint/2010/main">
    <mc:Choice Requires="p14">
      <p:transition spd="slow" p14:dur="2000" advTm="29922"/>
    </mc:Choice>
    <mc:Fallback xmlns="">
      <p:transition spd="slow" advTm="29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5"/>
          <a:stretch>
            <a:fillRect/>
          </a:stretch>
        </p:blipFill>
        <p:spPr>
          <a:xfrm>
            <a:off x="1813881" y="1729096"/>
            <a:ext cx="4077352" cy="4077352"/>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996977" y="3591728"/>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smtClean="0">
                          <a:latin typeface="Cambria Math" panose="02040503050406030204" pitchFamily="18" charset="0"/>
                        </a:rPr>
                        <m:t>𝜎</m:t>
                      </m:r>
                      <m:d>
                        <m:dPr>
                          <m:ctrlPr>
                            <a:rPr lang="en-US" sz="4795" i="1">
                              <a:latin typeface="Cambria Math" panose="02040503050406030204" pitchFamily="18" charset="0"/>
                            </a:rPr>
                          </m:ctrlPr>
                        </m:dPr>
                        <m:e>
                          <m:r>
                            <a:rPr lang="en-US" sz="4795" i="1" smtClean="0">
                              <a:latin typeface="Cambria Math" panose="02040503050406030204" pitchFamily="18" charset="0"/>
                            </a:rPr>
                            <m:t>                         </m:t>
                          </m:r>
                          <m:r>
                            <a:rPr lang="en-US" sz="4795" b="0" i="1" smtClean="0">
                              <a:latin typeface="Cambria Math" panose="02040503050406030204" pitchFamily="18" charset="0"/>
                            </a:rPr>
                            <m:t>   </m:t>
                          </m:r>
                          <m:r>
                            <a:rPr lang="en-US" sz="4795" i="1" smtClean="0">
                              <a:latin typeface="Cambria Math" panose="02040503050406030204" pitchFamily="18" charset="0"/>
                            </a:rPr>
                            <m:t>                                    </m:t>
                          </m:r>
                        </m:e>
                      </m:d>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996977" y="3591728"/>
                <a:ext cx="10024235" cy="830227"/>
              </a:xfrm>
              <a:prstGeom prst="rect">
                <a:avLst/>
              </a:prstGeom>
              <a:blipFill>
                <a:blip r:embed="rId6"/>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7"/>
          <a:stretch>
            <a:fillRect/>
          </a:stretch>
        </p:blipFill>
        <p:spPr>
          <a:xfrm>
            <a:off x="5761907" y="1366215"/>
            <a:ext cx="4860549" cy="4860549"/>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5516771" y="3683675"/>
                <a:ext cx="74892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rPr>
                        <m:t>⊙</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5516771" y="3683675"/>
                <a:ext cx="748923" cy="646331"/>
              </a:xfrm>
              <a:prstGeom prst="rect">
                <a:avLst/>
              </a:prstGeom>
              <a:blipFill>
                <a:blip r:embed="rId8"/>
                <a:stretch>
                  <a:fillRect/>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8C589FC7-199E-9040-B318-74E12A8B99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4698375"/>
      </p:ext>
    </p:extLst>
  </p:cSld>
  <p:clrMapOvr>
    <a:masterClrMapping/>
  </p:clrMapOvr>
  <mc:AlternateContent xmlns:mc="http://schemas.openxmlformats.org/markup-compatibility/2006" xmlns:p14="http://schemas.microsoft.com/office/powerpoint/2010/main">
    <mc:Choice Requires="p14">
      <p:transition spd="slow" p14:dur="2000" advTm="58834"/>
    </mc:Choice>
    <mc:Fallback xmlns="">
      <p:transition spd="slow" advTm="58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902267" y="3602507"/>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=0.006</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902267" y="3602507"/>
                <a:ext cx="10024235" cy="830227"/>
              </a:xfrm>
              <a:prstGeom prst="rect">
                <a:avLst/>
              </a:prstGeom>
              <a:blipFill>
                <a:blip r:embed="rId5"/>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7"/>
          <a:stretch>
            <a:fillRect/>
          </a:stretch>
        </p:blipFill>
        <p:spPr>
          <a:xfrm>
            <a:off x="3609669" y="1811495"/>
            <a:ext cx="4077352" cy="4077352"/>
          </a:xfrm>
          <a:prstGeom prst="rect">
            <a:avLst/>
          </a:prstGeom>
        </p:spPr>
      </p:pic>
      <p:sp>
        <p:nvSpPr>
          <p:cNvPr id="3" name="TextBox 2">
            <a:extLst>
              <a:ext uri="{FF2B5EF4-FFF2-40B4-BE49-F238E27FC236}">
                <a16:creationId xmlns:a16="http://schemas.microsoft.com/office/drawing/2014/main" id="{FE41CEBA-17D0-7B44-A912-CF4663E8C0DB}"/>
              </a:ext>
            </a:extLst>
          </p:cNvPr>
          <p:cNvSpPr txBox="1"/>
          <p:nvPr/>
        </p:nvSpPr>
        <p:spPr>
          <a:xfrm>
            <a:off x="615761" y="2461058"/>
            <a:ext cx="2611741" cy="497957"/>
          </a:xfrm>
          <a:prstGeom prst="rect">
            <a:avLst/>
          </a:prstGeom>
          <a:noFill/>
        </p:spPr>
        <p:txBody>
          <a:bodyPr wrap="none" rtlCol="0">
            <a:spAutoFit/>
          </a:bodyPr>
          <a:lstStyle/>
          <a:p>
            <a:r>
              <a:rPr lang="en-US" sz="2636" dirty="0"/>
              <a:t>Negative Sections</a:t>
            </a:r>
          </a:p>
        </p:txBody>
      </p:sp>
      <p:cxnSp>
        <p:nvCxnSpPr>
          <p:cNvPr id="7" name="Straight Arrow Connector 6">
            <a:extLst>
              <a:ext uri="{FF2B5EF4-FFF2-40B4-BE49-F238E27FC236}">
                <a16:creationId xmlns:a16="http://schemas.microsoft.com/office/drawing/2014/main" id="{075D5ED4-4C89-574C-92D6-0C88FCC6C8B5}"/>
              </a:ext>
            </a:extLst>
          </p:cNvPr>
          <p:cNvCxnSpPr>
            <a:stCxn id="3" idx="3"/>
          </p:cNvCxnSpPr>
          <p:nvPr/>
        </p:nvCxnSpPr>
        <p:spPr>
          <a:xfrm>
            <a:off x="3227502" y="2710037"/>
            <a:ext cx="1499787" cy="7533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F5F0EE4-FBE8-E247-8CE6-7F96F0EFDD68}"/>
              </a:ext>
            </a:extLst>
          </p:cNvPr>
          <p:cNvCxnSpPr>
            <a:cxnSpLocks/>
          </p:cNvCxnSpPr>
          <p:nvPr/>
        </p:nvCxnSpPr>
        <p:spPr>
          <a:xfrm>
            <a:off x="3166970" y="2707003"/>
            <a:ext cx="3036804" cy="895504"/>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0155AF27-131E-E54F-8F3C-0BD9D3971FF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73961774"/>
      </p:ext>
    </p:extLst>
  </p:cSld>
  <p:clrMapOvr>
    <a:masterClrMapping/>
  </p:clrMapOvr>
  <mc:AlternateContent xmlns:mc="http://schemas.openxmlformats.org/markup-compatibility/2006" xmlns:p14="http://schemas.microsoft.com/office/powerpoint/2010/main">
    <mc:Choice Requires="p14">
      <p:transition spd="slow" p14:dur="2000" advTm="30739"/>
    </mc:Choice>
    <mc:Fallback xmlns="">
      <p:transition spd="slow" advTm="30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Zooming in on 0/1</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708280" y="3613286"/>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m:t>
                          </m:r>
                        </m:e>
                      </m:d>
                      <m:r>
                        <a:rPr lang="en-US" sz="4795" i="1">
                          <a:latin typeface="Cambria Math" panose="02040503050406030204" pitchFamily="18" charset="0"/>
                        </a:rPr>
                        <m:t>=.991</m:t>
                      </m:r>
                    </m:oMath>
                  </m:oMathPara>
                </a14:m>
                <a:endParaRPr lang="en-US" sz="4795" dirty="0"/>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708280" y="3613286"/>
                <a:ext cx="10024235" cy="830227"/>
              </a:xfrm>
              <a:prstGeom prst="rect">
                <a:avLst/>
              </a:prstGeom>
              <a:blipFill>
                <a:blip r:embed="rId5"/>
                <a:stretch>
                  <a:fillRect t="-1515" b="-27273"/>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6"/>
          <a:stretch>
            <a:fillRect/>
          </a:stretch>
        </p:blipFill>
        <p:spPr>
          <a:xfrm>
            <a:off x="3566562" y="1419898"/>
            <a:ext cx="4860549" cy="4860549"/>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7"/>
          <a:stretch>
            <a:fillRect/>
          </a:stretch>
        </p:blipFill>
        <p:spPr>
          <a:xfrm>
            <a:off x="3608135" y="1811495"/>
            <a:ext cx="4077352" cy="4077352"/>
          </a:xfrm>
          <a:prstGeom prst="rect">
            <a:avLst/>
          </a:prstGeom>
        </p:spPr>
      </p:pic>
      <p:cxnSp>
        <p:nvCxnSpPr>
          <p:cNvPr id="7" name="Straight Arrow Connector 6">
            <a:extLst>
              <a:ext uri="{FF2B5EF4-FFF2-40B4-BE49-F238E27FC236}">
                <a16:creationId xmlns:a16="http://schemas.microsoft.com/office/drawing/2014/main" id="{724073EB-D0AC-F04A-BFDD-5B8AF82DB089}"/>
              </a:ext>
            </a:extLst>
          </p:cNvPr>
          <p:cNvCxnSpPr>
            <a:cxnSpLocks/>
          </p:cNvCxnSpPr>
          <p:nvPr/>
        </p:nvCxnSpPr>
        <p:spPr>
          <a:xfrm>
            <a:off x="3315465" y="2978376"/>
            <a:ext cx="2177008" cy="63490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D0092228-EA8D-C54D-BEA2-8E157D527026}"/>
              </a:ext>
            </a:extLst>
          </p:cNvPr>
          <p:cNvSpPr txBox="1"/>
          <p:nvPr/>
        </p:nvSpPr>
        <p:spPr>
          <a:xfrm>
            <a:off x="737455" y="2729797"/>
            <a:ext cx="2337050" cy="497957"/>
          </a:xfrm>
          <a:prstGeom prst="rect">
            <a:avLst/>
          </a:prstGeom>
          <a:noFill/>
        </p:spPr>
        <p:txBody>
          <a:bodyPr wrap="none" rtlCol="0">
            <a:spAutoFit/>
          </a:bodyPr>
          <a:lstStyle/>
          <a:p>
            <a:r>
              <a:rPr lang="en-US" sz="2636" dirty="0"/>
              <a:t>Positive Section</a:t>
            </a:r>
          </a:p>
        </p:txBody>
      </p:sp>
      <p:pic>
        <p:nvPicPr>
          <p:cNvPr id="3" name="Audio 2">
            <a:hlinkClick r:id="" action="ppaction://media"/>
            <a:extLst>
              <a:ext uri="{FF2B5EF4-FFF2-40B4-BE49-F238E27FC236}">
                <a16:creationId xmlns:a16="http://schemas.microsoft.com/office/drawing/2014/main" id="{73D1D416-5FDF-0E41-8F77-615914E0FC4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2094425"/>
      </p:ext>
    </p:extLst>
  </p:cSld>
  <p:clrMapOvr>
    <a:masterClrMapping/>
  </p:clrMapOvr>
  <mc:AlternateContent xmlns:mc="http://schemas.openxmlformats.org/markup-compatibility/2006" xmlns:p14="http://schemas.microsoft.com/office/powerpoint/2010/main">
    <mc:Choice Requires="p14">
      <p:transition spd="slow" p14:dur="2000" advTm="44675"/>
    </mc:Choice>
    <mc:Fallback xmlns="">
      <p:transition spd="slow" advTm="446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254972"/>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3907699"/>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pic>
        <p:nvPicPr>
          <p:cNvPr id="5" name="Audio 4">
            <a:hlinkClick r:id="" action="ppaction://media"/>
            <a:extLst>
              <a:ext uri="{FF2B5EF4-FFF2-40B4-BE49-F238E27FC236}">
                <a16:creationId xmlns:a16="http://schemas.microsoft.com/office/drawing/2014/main" id="{B23431A1-D848-EC40-96F1-EC19303BB1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968630"/>
      </p:ext>
    </p:extLst>
  </p:cSld>
  <p:clrMapOvr>
    <a:masterClrMapping/>
  </p:clrMapOvr>
  <mc:AlternateContent xmlns:mc="http://schemas.openxmlformats.org/markup-compatibility/2006" xmlns:p14="http://schemas.microsoft.com/office/powerpoint/2010/main">
    <mc:Choice Requires="p14">
      <p:transition spd="slow" p14:dur="2000" advTm="42443"/>
    </mc:Choice>
    <mc:Fallback xmlns="">
      <p:transition spd="slow" advTm="424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D02B4-BC9F-9D4C-B5FB-DC6D0039E523}"/>
              </a:ext>
            </a:extLst>
          </p:cNvPr>
          <p:cNvSpPr>
            <a:spLocks noGrp="1"/>
          </p:cNvSpPr>
          <p:nvPr>
            <p:ph type="title"/>
          </p:nvPr>
        </p:nvSpPr>
        <p:spPr/>
        <p:txBody>
          <a:bodyPr>
            <a:normAutofit/>
          </a:bodyPr>
          <a:lstStyle/>
          <a:p>
            <a:r>
              <a:rPr lang="en-US" sz="4267" dirty="0"/>
              <a:t>Learned Weights for 0/1</a:t>
            </a:r>
          </a:p>
        </p:txBody>
      </p:sp>
      <p:pic>
        <p:nvPicPr>
          <p:cNvPr id="4" name="Picture 3">
            <a:extLst>
              <a:ext uri="{FF2B5EF4-FFF2-40B4-BE49-F238E27FC236}">
                <a16:creationId xmlns:a16="http://schemas.microsoft.com/office/drawing/2014/main" id="{306399CC-8AEC-A04A-AC5F-70C4F4914C1B}"/>
              </a:ext>
            </a:extLst>
          </p:cNvPr>
          <p:cNvPicPr>
            <a:picLocks noChangeAspect="1"/>
          </p:cNvPicPr>
          <p:nvPr/>
        </p:nvPicPr>
        <p:blipFill>
          <a:blip r:embed="rId5"/>
          <a:stretch>
            <a:fillRect/>
          </a:stretch>
        </p:blipFill>
        <p:spPr>
          <a:xfrm>
            <a:off x="1782236" y="4065243"/>
            <a:ext cx="2285965" cy="2285965"/>
          </a:xfrm>
          <a:prstGeom prst="rect">
            <a:avLst/>
          </a:prstGeom>
        </p:spPr>
      </p:pic>
      <p:pic>
        <p:nvPicPr>
          <p:cNvPr id="5" name="Picture 4">
            <a:extLst>
              <a:ext uri="{FF2B5EF4-FFF2-40B4-BE49-F238E27FC236}">
                <a16:creationId xmlns:a16="http://schemas.microsoft.com/office/drawing/2014/main" id="{16B3D945-37F3-D54A-95AB-B4A7CDBCEA96}"/>
              </a:ext>
            </a:extLst>
          </p:cNvPr>
          <p:cNvPicPr>
            <a:picLocks noChangeAspect="1"/>
          </p:cNvPicPr>
          <p:nvPr/>
        </p:nvPicPr>
        <p:blipFill>
          <a:blip r:embed="rId6"/>
          <a:stretch>
            <a:fillRect/>
          </a:stretch>
        </p:blipFill>
        <p:spPr>
          <a:xfrm>
            <a:off x="1738440" y="1419897"/>
            <a:ext cx="2329763" cy="232976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69B2340-F27B-414E-AB4E-89A6FFA4DA32}"/>
                  </a:ext>
                </a:extLst>
              </p:cNvPr>
              <p:cNvSpPr txBox="1"/>
              <p:nvPr/>
            </p:nvSpPr>
            <p:spPr>
              <a:xfrm>
                <a:off x="1158638" y="2315678"/>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.006</a:t>
                </a:r>
              </a:p>
            </p:txBody>
          </p:sp>
        </mc:Choice>
        <mc:Fallback xmlns="">
          <p:sp>
            <p:nvSpPr>
              <p:cNvPr id="6" name="TextBox 5">
                <a:extLst>
                  <a:ext uri="{FF2B5EF4-FFF2-40B4-BE49-F238E27FC236}">
                    <a16:creationId xmlns:a16="http://schemas.microsoft.com/office/drawing/2014/main" id="{569B2340-F27B-414E-AB4E-89A6FFA4DA32}"/>
                  </a:ext>
                </a:extLst>
              </p:cNvPr>
              <p:cNvSpPr txBox="1">
                <a:spLocks noRot="1" noChangeAspect="1" noMove="1" noResize="1" noEditPoints="1" noAdjustHandles="1" noChangeArrowheads="1" noChangeShapeType="1" noTextEdit="1"/>
              </p:cNvSpPr>
              <p:nvPr/>
            </p:nvSpPr>
            <p:spPr>
              <a:xfrm>
                <a:off x="1158638" y="2315678"/>
                <a:ext cx="7955319" cy="584327"/>
              </a:xfrm>
              <a:prstGeom prst="rect">
                <a:avLst/>
              </a:prstGeom>
              <a:blipFill>
                <a:blip r:embed="rId7"/>
                <a:stretch>
                  <a:fillRect t="-12500" r="-766" b="-3437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58D52515-0A78-1146-8EF3-6A8FBF6BA3EA}"/>
              </a:ext>
            </a:extLst>
          </p:cNvPr>
          <p:cNvPicPr>
            <a:picLocks noChangeAspect="1"/>
          </p:cNvPicPr>
          <p:nvPr/>
        </p:nvPicPr>
        <p:blipFill>
          <a:blip r:embed="rId8"/>
          <a:stretch>
            <a:fillRect/>
          </a:stretch>
        </p:blipFill>
        <p:spPr>
          <a:xfrm>
            <a:off x="4250577" y="1160055"/>
            <a:ext cx="2905188" cy="290518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B3C4F96-6F79-B047-BBD7-0E572E262170}"/>
                  </a:ext>
                </a:extLst>
              </p:cNvPr>
              <p:cNvSpPr txBox="1"/>
              <p:nvPr/>
            </p:nvSpPr>
            <p:spPr>
              <a:xfrm>
                <a:off x="1158638" y="4905283"/>
                <a:ext cx="7955319" cy="584327"/>
              </a:xfrm>
              <a:prstGeom prst="rect">
                <a:avLst/>
              </a:prstGeom>
              <a:noFill/>
            </p:spPr>
            <p:txBody>
              <a:bodyPr wrap="none" rtlCol="0">
                <a:spAutoFit/>
              </a:bodyPr>
              <a:lstStyle/>
              <a:p>
                <a14:m>
                  <m:oMath xmlns:m="http://schemas.openxmlformats.org/officeDocument/2006/math">
                    <m:r>
                      <a:rPr lang="en-US" sz="3197" i="1" smtClean="0">
                        <a:latin typeface="Cambria Math" panose="02040503050406030204" pitchFamily="18" charset="0"/>
                      </a:rPr>
                      <m:t>𝜎</m:t>
                    </m:r>
                    <m:d>
                      <m:dPr>
                        <m:ctrlPr>
                          <a:rPr lang="en-US" sz="3197" i="1">
                            <a:latin typeface="Cambria Math" panose="02040503050406030204" pitchFamily="18" charset="0"/>
                          </a:rPr>
                        </m:ctrlPr>
                      </m:dPr>
                      <m:e>
                        <m:r>
                          <a:rPr lang="en-US" sz="3197" i="1">
                            <a:latin typeface="Cambria Math" panose="02040503050406030204" pitchFamily="18" charset="0"/>
                          </a:rPr>
                          <m:t>                            </m:t>
                        </m:r>
                        <m:r>
                          <a:rPr lang="en-US" sz="3197" b="0" i="1">
                            <a:latin typeface="Cambria Math" panose="02040503050406030204" pitchFamily="18" charset="0"/>
                          </a:rPr>
                          <m:t>   </m:t>
                        </m:r>
                        <m:r>
                          <a:rPr lang="en-US" sz="3197" i="1">
                            <a:latin typeface="Cambria Math" panose="02040503050406030204" pitchFamily="18" charset="0"/>
                          </a:rPr>
                          <m:t>                             </m:t>
                        </m:r>
                      </m:e>
                    </m:d>
                  </m:oMath>
                </a14:m>
                <a:r>
                  <a:rPr lang="en-US" sz="3197" dirty="0"/>
                  <a:t>   =      .991</a:t>
                </a:r>
              </a:p>
            </p:txBody>
          </p:sp>
        </mc:Choice>
        <mc:Fallback xmlns="">
          <p:sp>
            <p:nvSpPr>
              <p:cNvPr id="11" name="TextBox 10">
                <a:extLst>
                  <a:ext uri="{FF2B5EF4-FFF2-40B4-BE49-F238E27FC236}">
                    <a16:creationId xmlns:a16="http://schemas.microsoft.com/office/drawing/2014/main" id="{EB3C4F96-6F79-B047-BBD7-0E572E262170}"/>
                  </a:ext>
                </a:extLst>
              </p:cNvPr>
              <p:cNvSpPr txBox="1">
                <a:spLocks noRot="1" noChangeAspect="1" noMove="1" noResize="1" noEditPoints="1" noAdjustHandles="1" noChangeArrowheads="1" noChangeShapeType="1" noTextEdit="1"/>
              </p:cNvSpPr>
              <p:nvPr/>
            </p:nvSpPr>
            <p:spPr>
              <a:xfrm>
                <a:off x="1158638" y="4905283"/>
                <a:ext cx="7955319" cy="584327"/>
              </a:xfrm>
              <a:prstGeom prst="rect">
                <a:avLst/>
              </a:prstGeom>
              <a:blipFill>
                <a:blip r:embed="rId9"/>
                <a:stretch>
                  <a:fillRect t="-12500" r="-766" b="-34375"/>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2D535CDB-30F5-E641-AAC3-26ABFEA733FF}"/>
              </a:ext>
            </a:extLst>
          </p:cNvPr>
          <p:cNvPicPr>
            <a:picLocks noChangeAspect="1"/>
          </p:cNvPicPr>
          <p:nvPr/>
        </p:nvPicPr>
        <p:blipFill>
          <a:blip r:embed="rId8"/>
          <a:stretch>
            <a:fillRect/>
          </a:stretch>
        </p:blipFill>
        <p:spPr>
          <a:xfrm>
            <a:off x="4250577" y="3749661"/>
            <a:ext cx="2905188" cy="2905188"/>
          </a:xfrm>
          <a:prstGeom prst="rect">
            <a:avLst/>
          </a:prstGeom>
        </p:spPr>
      </p:pic>
      <p:sp>
        <p:nvSpPr>
          <p:cNvPr id="13" name="TextBox 12">
            <a:extLst>
              <a:ext uri="{FF2B5EF4-FFF2-40B4-BE49-F238E27FC236}">
                <a16:creationId xmlns:a16="http://schemas.microsoft.com/office/drawing/2014/main" id="{D3BACE9B-1EBD-8948-9B0B-27CC5CB355B1}"/>
              </a:ext>
            </a:extLst>
          </p:cNvPr>
          <p:cNvSpPr txBox="1"/>
          <p:nvPr/>
        </p:nvSpPr>
        <p:spPr>
          <a:xfrm>
            <a:off x="9405117" y="1904350"/>
            <a:ext cx="2347628" cy="1714828"/>
          </a:xfrm>
          <a:prstGeom prst="rect">
            <a:avLst/>
          </a:prstGeom>
          <a:noFill/>
        </p:spPr>
        <p:txBody>
          <a:bodyPr wrap="square" rtlCol="0">
            <a:spAutoFit/>
          </a:bodyPr>
          <a:lstStyle/>
          <a:p>
            <a:r>
              <a:rPr lang="en-US" sz="2636" dirty="0"/>
              <a:t>We think that this is a “zero” (.6% chance it is a “one”)</a:t>
            </a:r>
          </a:p>
        </p:txBody>
      </p:sp>
      <p:sp>
        <p:nvSpPr>
          <p:cNvPr id="14" name="TextBox 13">
            <a:extLst>
              <a:ext uri="{FF2B5EF4-FFF2-40B4-BE49-F238E27FC236}">
                <a16:creationId xmlns:a16="http://schemas.microsoft.com/office/drawing/2014/main" id="{C3AFAD94-5A35-A74B-ADA1-6B0D23D1FE75}"/>
              </a:ext>
            </a:extLst>
          </p:cNvPr>
          <p:cNvSpPr txBox="1"/>
          <p:nvPr/>
        </p:nvSpPr>
        <p:spPr>
          <a:xfrm>
            <a:off x="9343543" y="4308222"/>
            <a:ext cx="2347628" cy="1714828"/>
          </a:xfrm>
          <a:prstGeom prst="rect">
            <a:avLst/>
          </a:prstGeom>
          <a:noFill/>
        </p:spPr>
        <p:txBody>
          <a:bodyPr wrap="square" rtlCol="0">
            <a:spAutoFit/>
          </a:bodyPr>
          <a:lstStyle/>
          <a:p>
            <a:r>
              <a:rPr lang="en-US" sz="2636" dirty="0"/>
              <a:t>We think that this is </a:t>
            </a:r>
            <a:r>
              <a:rPr lang="en-US" sz="2636"/>
              <a:t>a “one” </a:t>
            </a:r>
            <a:r>
              <a:rPr lang="en-US" sz="2636" dirty="0"/>
              <a:t>(99.1% chance it is </a:t>
            </a:r>
            <a:r>
              <a:rPr lang="en-US" sz="2636"/>
              <a:t>a “one”)</a:t>
            </a:r>
            <a:endParaRPr lang="en-US" sz="2636" dirty="0"/>
          </a:p>
        </p:txBody>
      </p:sp>
      <mc:AlternateContent xmlns:mc="http://schemas.openxmlformats.org/markup-compatibility/2006" xmlns:a14="http://schemas.microsoft.com/office/drawing/2010/main">
        <mc:Choice Requires="a14">
          <p:sp>
            <p:nvSpPr>
              <p:cNvPr id="15" name="Rectangle 14"/>
              <p:cNvSpPr/>
              <p:nvPr/>
            </p:nvSpPr>
            <p:spPr>
              <a:xfrm>
                <a:off x="3933899" y="2377008"/>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5" name="Rectangle 14"/>
              <p:cNvSpPr>
                <a:spLocks noRot="1" noChangeAspect="1" noMove="1" noResize="1" noEditPoints="1" noAdjustHandles="1" noChangeArrowheads="1" noChangeShapeType="1" noTextEdit="1"/>
              </p:cNvSpPr>
              <p:nvPr/>
            </p:nvSpPr>
            <p:spPr>
              <a:xfrm>
                <a:off x="3933899" y="2377008"/>
                <a:ext cx="559769" cy="461665"/>
              </a:xfrm>
              <a:prstGeom prst="rect">
                <a:avLst/>
              </a:prstGeom>
              <a:blipFill>
                <a:blip r:embed="rId10"/>
                <a:stretch>
                  <a:fillRect r="-1087" b="-9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p:cNvSpPr/>
              <p:nvPr/>
            </p:nvSpPr>
            <p:spPr>
              <a:xfrm>
                <a:off x="3933898" y="4966613"/>
                <a:ext cx="55976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oMath>
                  </m:oMathPara>
                </a14:m>
                <a:endParaRPr lang="en-US" sz="2400" dirty="0"/>
              </a:p>
            </p:txBody>
          </p:sp>
        </mc:Choice>
        <mc:Fallback xmlns="">
          <p:sp>
            <p:nvSpPr>
              <p:cNvPr id="16" name="Rectangle 15"/>
              <p:cNvSpPr>
                <a:spLocks noRot="1" noChangeAspect="1" noMove="1" noResize="1" noEditPoints="1" noAdjustHandles="1" noChangeArrowheads="1" noChangeShapeType="1" noTextEdit="1"/>
              </p:cNvSpPr>
              <p:nvPr/>
            </p:nvSpPr>
            <p:spPr>
              <a:xfrm>
                <a:off x="3933898" y="4966613"/>
                <a:ext cx="559769" cy="461665"/>
              </a:xfrm>
              <a:prstGeom prst="rect">
                <a:avLst/>
              </a:prstGeom>
              <a:blipFill>
                <a:blip r:embed="rId11"/>
                <a:stretch>
                  <a:fillRect r="-1087" b="-10667"/>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C5AB4FC2-5FC3-504B-9D2A-83F69D5501F0}"/>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77571210"/>
      </p:ext>
    </p:extLst>
  </p:cSld>
  <p:clrMapOvr>
    <a:masterClrMapping/>
  </p:clrMapOvr>
  <mc:AlternateContent xmlns:mc="http://schemas.openxmlformats.org/markup-compatibility/2006" xmlns:p14="http://schemas.microsoft.com/office/powerpoint/2010/main">
    <mc:Choice Requires="p14">
      <p:transition spd="slow" p14:dur="2000" advTm="13834"/>
    </mc:Choice>
    <mc:Fallback xmlns="">
      <p:transition spd="slow" advTm="13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C6106-596E-3740-B236-AC8C2E8A9E63}"/>
              </a:ext>
            </a:extLst>
          </p:cNvPr>
          <p:cNvSpPr>
            <a:spLocks noGrp="1"/>
          </p:cNvSpPr>
          <p:nvPr>
            <p:ph type="title"/>
          </p:nvPr>
        </p:nvSpPr>
        <p:spPr/>
        <p:txBody>
          <a:bodyPr>
            <a:normAutofit/>
          </a:bodyPr>
          <a:lstStyle/>
          <a:p>
            <a:r>
              <a:rPr lang="en-US" sz="4267" dirty="0"/>
              <a:t>Logistic Regression is a “Linear” Classifier</a:t>
            </a:r>
          </a:p>
        </p:txBody>
      </p:sp>
      <p:sp>
        <p:nvSpPr>
          <p:cNvPr id="3" name="Content Placeholder 2">
            <a:extLst>
              <a:ext uri="{FF2B5EF4-FFF2-40B4-BE49-F238E27FC236}">
                <a16:creationId xmlns:a16="http://schemas.microsoft.com/office/drawing/2014/main" id="{A48073C5-71D4-FE46-92C1-2DBCB3904646}"/>
              </a:ext>
            </a:extLst>
          </p:cNvPr>
          <p:cNvSpPr>
            <a:spLocks noGrp="1"/>
          </p:cNvSpPr>
          <p:nvPr>
            <p:ph sz="half" idx="1"/>
          </p:nvPr>
        </p:nvSpPr>
        <p:spPr>
          <a:xfrm>
            <a:off x="615758" y="2221204"/>
            <a:ext cx="5378757" cy="3390265"/>
          </a:xfrm>
        </p:spPr>
        <p:txBody>
          <a:bodyPr>
            <a:normAutofit/>
          </a:bodyPr>
          <a:lstStyle/>
          <a:p>
            <a:r>
              <a:rPr lang="en-US" dirty="0">
                <a:solidFill>
                  <a:schemeClr val="tx1"/>
                </a:solidFill>
              </a:rPr>
              <a:t>A “generalized linear model”</a:t>
            </a:r>
          </a:p>
          <a:p>
            <a:endParaRPr lang="en-US" dirty="0">
              <a:solidFill>
                <a:schemeClr val="tx1"/>
              </a:solidFill>
            </a:endParaRPr>
          </a:p>
          <a:p>
            <a:r>
              <a:rPr lang="en-US" dirty="0">
                <a:solidFill>
                  <a:schemeClr val="tx1"/>
                </a:solidFill>
              </a:rPr>
              <a:t>Can only split data by linear trends</a:t>
            </a:r>
          </a:p>
        </p:txBody>
      </p:sp>
      <p:pic>
        <p:nvPicPr>
          <p:cNvPr id="6" name="Content Placeholder 7">
            <a:extLst>
              <a:ext uri="{FF2B5EF4-FFF2-40B4-BE49-F238E27FC236}">
                <a16:creationId xmlns:a16="http://schemas.microsoft.com/office/drawing/2014/main" id="{3B4B86D7-5101-334F-9240-59A2EF0F7907}"/>
              </a:ext>
            </a:extLst>
          </p:cNvPr>
          <p:cNvPicPr>
            <a:picLocks noGrp="1" noChangeAspect="1"/>
          </p:cNvPicPr>
          <p:nvPr>
            <p:ph sz="half" idx="2"/>
          </p:nvPr>
        </p:nvPicPr>
        <p:blipFill>
          <a:blip r:embed="rId5"/>
          <a:stretch>
            <a:fillRect/>
          </a:stretch>
        </p:blipFill>
        <p:spPr>
          <a:xfrm>
            <a:off x="6616049" y="1415724"/>
            <a:ext cx="5077151" cy="5077151"/>
          </a:xfrm>
        </p:spPr>
      </p:pic>
      <p:pic>
        <p:nvPicPr>
          <p:cNvPr id="4" name="Audio 3">
            <a:hlinkClick r:id="" action="ppaction://media"/>
            <a:extLst>
              <a:ext uri="{FF2B5EF4-FFF2-40B4-BE49-F238E27FC236}">
                <a16:creationId xmlns:a16="http://schemas.microsoft.com/office/drawing/2014/main" id="{550DD279-2690-464C-B35C-69454A872B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77038055"/>
      </p:ext>
    </p:extLst>
  </p:cSld>
  <p:clrMapOvr>
    <a:masterClrMapping/>
  </p:clrMapOvr>
  <mc:AlternateContent xmlns:mc="http://schemas.openxmlformats.org/markup-compatibility/2006" xmlns:p14="http://schemas.microsoft.com/office/powerpoint/2010/main">
    <mc:Choice Requires="p14">
      <p:transition spd="slow" p14:dur="2000" advTm="93778"/>
    </mc:Choice>
    <mc:Fallback xmlns="">
      <p:transition spd="slow" advTm="93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a:xfrm>
            <a:off x="838200" y="244552"/>
            <a:ext cx="10515600" cy="829339"/>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318437"/>
            <a:ext cx="10515600" cy="5174438"/>
          </a:xfrm>
        </p:spPr>
        <p:txBody>
          <a:bodyPr>
            <a:normAutofit lnSpcReduction="10000"/>
          </a:bodyPr>
          <a:lstStyle/>
          <a:p>
            <a:r>
              <a:rPr lang="en-US" dirty="0"/>
              <a:t>Logistic regression is commonly used in machine learning to predict events and/or binary labels. It is simple but often quite effective.</a:t>
            </a:r>
          </a:p>
          <a:p>
            <a:endParaRPr lang="en-US" dirty="0"/>
          </a:p>
          <a:p>
            <a:r>
              <a:rPr lang="en-US" dirty="0"/>
              <a:t>Logistic regression consists of a linear model coupled with a logistic “link” function that converts predictions to valid probabilities.</a:t>
            </a:r>
          </a:p>
          <a:p>
            <a:endParaRPr lang="en-US" dirty="0"/>
          </a:p>
          <a:p>
            <a:r>
              <a:rPr lang="en-US" dirty="0"/>
              <a:t>We may view its parameters as a </a:t>
            </a:r>
            <a:r>
              <a:rPr lang="en-US" i="1" dirty="0"/>
              <a:t>filter</a:t>
            </a:r>
            <a:r>
              <a:rPr lang="en-US" dirty="0"/>
              <a:t>; when the features and filter are similar (dissimilar), the predicted probability is high (low).</a:t>
            </a:r>
          </a:p>
          <a:p>
            <a:endParaRPr lang="en-US" dirty="0"/>
          </a:p>
          <a:p>
            <a:r>
              <a:rPr lang="en-US" dirty="0"/>
              <a:t>For many problems, however, we will not want to limit ourselves to a linear decision surface. In the next lecture, we will extend logistic regression to address this limitation.</a:t>
            </a:r>
          </a:p>
        </p:txBody>
      </p:sp>
      <p:pic>
        <p:nvPicPr>
          <p:cNvPr id="5" name="Audio 4">
            <a:hlinkClick r:id="" action="ppaction://media"/>
            <a:extLst>
              <a:ext uri="{FF2B5EF4-FFF2-40B4-BE49-F238E27FC236}">
                <a16:creationId xmlns:a16="http://schemas.microsoft.com/office/drawing/2014/main" id="{3A554738-32D5-DC49-8963-AEE288AC80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xmlns:p14="http://schemas.microsoft.com/office/powerpoint/2010/main">
    <mc:Choice Requires="p14">
      <p:transition spd="slow" p14:dur="2000" advTm="86643"/>
    </mc:Choice>
    <mc:Fallback xmlns="">
      <p:transition spd="slow" advTm="86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8246D-1AA2-0B46-8422-C80506A22939}"/>
              </a:ext>
            </a:extLst>
          </p:cNvPr>
          <p:cNvSpPr>
            <a:spLocks noGrp="1"/>
          </p:cNvSpPr>
          <p:nvPr>
            <p:ph type="title"/>
          </p:nvPr>
        </p:nvSpPr>
        <p:spPr>
          <a:xfrm>
            <a:off x="838200" y="341849"/>
            <a:ext cx="10515600" cy="1325563"/>
          </a:xfrm>
        </p:spPr>
        <p:txBody>
          <a:bodyPr/>
          <a:lstStyle/>
          <a:p>
            <a:pPr algn="ctr"/>
            <a:r>
              <a:rPr lang="en-US" dirty="0"/>
              <a:t>Can we use a linear model?</a:t>
            </a:r>
          </a:p>
        </p:txBody>
      </p:sp>
      <p:cxnSp>
        <p:nvCxnSpPr>
          <p:cNvPr id="12" name="Straight Arrow Connector 11">
            <a:extLst>
              <a:ext uri="{FF2B5EF4-FFF2-40B4-BE49-F238E27FC236}">
                <a16:creationId xmlns:a16="http://schemas.microsoft.com/office/drawing/2014/main" id="{213A1C08-7264-534B-BF7D-B870FCECD83D}"/>
              </a:ext>
            </a:extLst>
          </p:cNvPr>
          <p:cNvCxnSpPr>
            <a:cxnSpLocks/>
          </p:cNvCxnSpPr>
          <p:nvPr/>
        </p:nvCxnSpPr>
        <p:spPr>
          <a:xfrm flipV="1">
            <a:off x="2239332" y="3688524"/>
            <a:ext cx="502295"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a:extLst>
              <a:ext uri="{FF2B5EF4-FFF2-40B4-BE49-F238E27FC236}">
                <a16:creationId xmlns:a16="http://schemas.microsoft.com/office/drawing/2014/main" id="{C134D0CD-BAC0-5F44-839E-0CBDCB88BB08}"/>
              </a:ext>
            </a:extLst>
          </p:cNvPr>
          <p:cNvCxnSpPr>
            <a:cxnSpLocks/>
          </p:cNvCxnSpPr>
          <p:nvPr/>
        </p:nvCxnSpPr>
        <p:spPr>
          <a:xfrm flipH="1" flipV="1">
            <a:off x="3064559" y="3688524"/>
            <a:ext cx="1353850" cy="15283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a:extLst>
              <a:ext uri="{FF2B5EF4-FFF2-40B4-BE49-F238E27FC236}">
                <a16:creationId xmlns:a16="http://schemas.microsoft.com/office/drawing/2014/main" id="{E1DE7A53-058C-B347-BC25-AB052A7D272E}"/>
              </a:ext>
            </a:extLst>
          </p:cNvPr>
          <p:cNvCxnSpPr>
            <a:cxnSpLocks/>
          </p:cNvCxnSpPr>
          <p:nvPr/>
        </p:nvCxnSpPr>
        <p:spPr>
          <a:xfrm flipV="1">
            <a:off x="1373595" y="3688524"/>
            <a:ext cx="1229476"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F4049EAA-17DF-7E42-A394-6984E48ED682}"/>
              </a:ext>
            </a:extLst>
          </p:cNvPr>
          <p:cNvCxnSpPr>
            <a:cxnSpLocks/>
          </p:cNvCxnSpPr>
          <p:nvPr/>
        </p:nvCxnSpPr>
        <p:spPr>
          <a:xfrm flipV="1">
            <a:off x="1791222" y="3688524"/>
            <a:ext cx="889348" cy="15020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D28AE069-5836-464E-9C93-A719A0595B13}"/>
              </a:ext>
            </a:extLst>
          </p:cNvPr>
          <p:cNvCxnSpPr>
            <a:cxnSpLocks/>
          </p:cNvCxnSpPr>
          <p:nvPr/>
        </p:nvCxnSpPr>
        <p:spPr>
          <a:xfrm flipV="1">
            <a:off x="2684073" y="3688524"/>
            <a:ext cx="121166" cy="1517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Picture 2">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16" name="TextBox 1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28" name="Straight Arrow Connector 27">
            <a:extLst>
              <a:ext uri="{FF2B5EF4-FFF2-40B4-BE49-F238E27FC236}">
                <a16:creationId xmlns:a16="http://schemas.microsoft.com/office/drawing/2014/main" id="{FCAD43C3-5611-4743-9BA6-50F550926F4D}"/>
              </a:ext>
            </a:extLst>
          </p:cNvPr>
          <p:cNvCxnSpPr>
            <a:cxnSpLocks/>
          </p:cNvCxnSpPr>
          <p:nvPr/>
        </p:nvCxnSpPr>
        <p:spPr>
          <a:xfrm flipH="1" flipV="1">
            <a:off x="2865564" y="3688524"/>
            <a:ext cx="230954" cy="15176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08BE6C33-E740-FC40-A977-E150AA9A4605}"/>
              </a:ext>
            </a:extLst>
          </p:cNvPr>
          <p:cNvCxnSpPr>
            <a:cxnSpLocks/>
          </p:cNvCxnSpPr>
          <p:nvPr/>
        </p:nvCxnSpPr>
        <p:spPr>
          <a:xfrm flipH="1" flipV="1">
            <a:off x="2926002" y="3688520"/>
            <a:ext cx="595718" cy="150206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090EA6B8-77A2-EA4B-B703-C5ED9D5382E8}"/>
              </a:ext>
            </a:extLst>
          </p:cNvPr>
          <p:cNvCxnSpPr>
            <a:cxnSpLocks/>
          </p:cNvCxnSpPr>
          <p:nvPr/>
        </p:nvCxnSpPr>
        <p:spPr>
          <a:xfrm flipH="1" flipV="1">
            <a:off x="2987059" y="3688522"/>
            <a:ext cx="984044" cy="15283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1" name="TextBox 4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4" name="Table 4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4283497560"/>
              </p:ext>
            </p:extLst>
          </p:nvPr>
        </p:nvGraphicFramePr>
        <p:xfrm>
          <a:off x="2603071" y="322905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45" name="TextBox 44">
            <a:extLst>
              <a:ext uri="{FF2B5EF4-FFF2-40B4-BE49-F238E27FC236}">
                <a16:creationId xmlns:a16="http://schemas.microsoft.com/office/drawing/2014/main" id="{DCE73603-7DAB-214C-9191-92C8419239D0}"/>
              </a:ext>
            </a:extLst>
          </p:cNvPr>
          <p:cNvSpPr txBox="1"/>
          <p:nvPr/>
        </p:nvSpPr>
        <p:spPr>
          <a:xfrm>
            <a:off x="3102694" y="3121762"/>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B0E6F50-36DB-D942-97C3-7F75BF273DCC}"/>
                  </a:ext>
                </a:extLst>
              </p:cNvPr>
              <p:cNvSpPr txBox="1"/>
              <p:nvPr/>
            </p:nvSpPr>
            <p:spPr>
              <a:xfrm>
                <a:off x="5974914" y="5216830"/>
                <a:ext cx="51106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oMath>
                  </m:oMathPara>
                </a14:m>
                <a:endParaRPr lang="en-US" sz="2800" baseline="-25000" dirty="0"/>
              </a:p>
            </p:txBody>
          </p:sp>
        </mc:Choice>
        <mc:Fallback xmlns="">
          <p:sp>
            <p:nvSpPr>
              <p:cNvPr id="46" name="TextBox 45">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974914" y="5216830"/>
                <a:ext cx="5110621" cy="420949"/>
              </a:xfrm>
              <a:prstGeom prst="rect">
                <a:avLst/>
              </a:prstGeom>
              <a:blipFill>
                <a:blip r:embed="rId6"/>
                <a:stretch>
                  <a:fillRect b="-1449"/>
                </a:stretch>
              </a:blipFill>
            </p:spPr>
            <p:txBody>
              <a:bodyPr/>
              <a:lstStyle/>
              <a:p>
                <a:r>
                  <a:rPr lang="en-US">
                    <a:noFill/>
                  </a:rPr>
                  <a:t> </a:t>
                </a:r>
              </a:p>
            </p:txBody>
          </p:sp>
        </mc:Fallback>
      </mc:AlternateContent>
      <p:pic>
        <p:nvPicPr>
          <p:cNvPr id="4" name="Audio 3">
            <a:hlinkClick r:id="" action="ppaction://media"/>
            <a:extLst>
              <a:ext uri="{FF2B5EF4-FFF2-40B4-BE49-F238E27FC236}">
                <a16:creationId xmlns:a16="http://schemas.microsoft.com/office/drawing/2014/main" id="{74889F7E-2F6F-9842-BD1C-8F7D5EC60BB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321450"/>
      </p:ext>
    </p:extLst>
  </p:cSld>
  <p:clrMapOvr>
    <a:masterClrMapping/>
  </p:clrMapOvr>
  <mc:AlternateContent xmlns:mc="http://schemas.openxmlformats.org/markup-compatibility/2006" xmlns:p14="http://schemas.microsoft.com/office/powerpoint/2010/main">
    <mc:Choice Requires="p14">
      <p:transition spd="slow" p14:dur="2000" advTm="145085"/>
    </mc:Choice>
    <mc:Fallback xmlns="">
      <p:transition spd="slow" advTm="14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3874518" y="2352521"/>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5"/>
                  <a:stretch>
                    <a:fillRect l="-3659" t="-22857" r="-5691" b="-45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3725D9B-7183-2D4D-B932-B1D038E125AD}"/>
                  </a:ext>
                </a:extLst>
              </p:cNvPr>
              <p:cNvSpPr/>
              <p:nvPr/>
            </p:nvSpPr>
            <p:spPr>
              <a:xfrm>
                <a:off x="3309252" y="3969798"/>
                <a:ext cx="898003" cy="497957"/>
              </a:xfrm>
              <a:prstGeom prst="rect">
                <a:avLst/>
              </a:prstGeom>
            </p:spPr>
            <p:txBody>
              <a:bodyPr wrap="none">
                <a:spAutoFit/>
              </a:bodyPr>
              <a:lstStyle/>
              <a:p>
                <a14:m>
                  <m:oMath xmlns:m="http://schemas.openxmlformats.org/officeDocument/2006/math">
                    <m:r>
                      <a:rPr lang="en-US" sz="2636" i="1">
                        <a:latin typeface="Cambria Math" panose="02040503050406030204" pitchFamily="18" charset="0"/>
                      </a:rPr>
                      <m:t>𝜎</m:t>
                    </m:r>
                    <m:r>
                      <a:rPr lang="en-US" sz="2636" i="1">
                        <a:latin typeface="Cambria Math" panose="02040503050406030204" pitchFamily="18" charset="0"/>
                      </a:rPr>
                      <m:t>(</m:t>
                    </m:r>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a:t>
                </a:r>
              </a:p>
            </p:txBody>
          </p:sp>
        </mc:Choice>
        <mc:Fallback xmlns="">
          <p:sp>
            <p:nvSpPr>
              <p:cNvPr id="2" name="Rectangle 1">
                <a:extLst>
                  <a:ext uri="{FF2B5EF4-FFF2-40B4-BE49-F238E27FC236}">
                    <a16:creationId xmlns:a16="http://schemas.microsoft.com/office/drawing/2014/main" id="{C3725D9B-7183-2D4D-B932-B1D038E125AD}"/>
                  </a:ext>
                </a:extLst>
              </p:cNvPr>
              <p:cNvSpPr>
                <a:spLocks noRot="1" noChangeAspect="1" noMove="1" noResize="1" noEditPoints="1" noAdjustHandles="1" noChangeArrowheads="1" noChangeShapeType="1" noTextEdit="1"/>
              </p:cNvSpPr>
              <p:nvPr/>
            </p:nvSpPr>
            <p:spPr>
              <a:xfrm>
                <a:off x="3309252" y="3969798"/>
                <a:ext cx="898003" cy="497957"/>
              </a:xfrm>
              <a:prstGeom prst="rect">
                <a:avLst/>
              </a:prstGeom>
              <a:blipFill>
                <a:blip r:embed="rId8"/>
                <a:stretch>
                  <a:fillRect t="-10000" r="-11268" b="-3000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65F8CE4F-89F3-2A45-813F-57D8FC5DF319}"/>
              </a:ext>
            </a:extLst>
          </p:cNvPr>
          <p:cNvSpPr txBox="1"/>
          <p:nvPr/>
        </p:nvSpPr>
        <p:spPr>
          <a:xfrm>
            <a:off x="9339735" y="2536979"/>
            <a:ext cx="2184252" cy="1309205"/>
          </a:xfrm>
          <a:prstGeom prst="rect">
            <a:avLst/>
          </a:prstGeom>
          <a:noFill/>
        </p:spPr>
        <p:txBody>
          <a:bodyPr wrap="none" rtlCol="0">
            <a:spAutoFit/>
          </a:bodyPr>
          <a:lstStyle/>
          <a:p>
            <a:r>
              <a:rPr lang="en-US" sz="2636" dirty="0"/>
              <a:t>Extra Constant</a:t>
            </a:r>
          </a:p>
          <a:p>
            <a:r>
              <a:rPr lang="en-US" sz="2636" dirty="0"/>
              <a:t>(i.e. intercept)</a:t>
            </a:r>
          </a:p>
          <a:p>
            <a:r>
              <a:rPr lang="en-US" sz="2636" dirty="0"/>
              <a:t>(i.e. bias)</a:t>
            </a:r>
          </a:p>
        </p:txBody>
      </p:sp>
      <p:cxnSp>
        <p:nvCxnSpPr>
          <p:cNvPr id="7" name="Straight Arrow Connector 6">
            <a:extLst>
              <a:ext uri="{FF2B5EF4-FFF2-40B4-BE49-F238E27FC236}">
                <a16:creationId xmlns:a16="http://schemas.microsoft.com/office/drawing/2014/main" id="{F8DE1F5E-5F04-C44B-8C0E-1BCBB74DDB10}"/>
              </a:ext>
            </a:extLst>
          </p:cNvPr>
          <p:cNvCxnSpPr>
            <a:cxnSpLocks/>
          </p:cNvCxnSpPr>
          <p:nvPr/>
        </p:nvCxnSpPr>
        <p:spPr>
          <a:xfrm flipH="1" flipV="1">
            <a:off x="9035243" y="1972316"/>
            <a:ext cx="295104" cy="595424"/>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1" name="TextBox 10">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9"/>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itle 1">
                <a:extLst>
                  <a:ext uri="{FF2B5EF4-FFF2-40B4-BE49-F238E27FC236}">
                    <a16:creationId xmlns:a16="http://schemas.microsoft.com/office/drawing/2014/main" id="{B458246D-1AA2-0B46-8422-C80506A22939}"/>
                  </a:ext>
                </a:extLst>
              </p:cNvPr>
              <p:cNvSpPr>
                <a:spLocks noGrp="1"/>
              </p:cNvSpPr>
              <p:nvPr>
                <p:ph type="title"/>
              </p:nvPr>
            </p:nvSpPr>
            <p:spPr>
              <a:xfrm>
                <a:off x="609600" y="80840"/>
                <a:ext cx="10972800" cy="1143000"/>
              </a:xfrm>
            </p:spPr>
            <p:txBody>
              <a:bodyPr>
                <a:normAutofit/>
              </a:bodyPr>
              <a:lstStyle/>
              <a:p>
                <a:pPr algn="ctr"/>
                <a:r>
                  <a:rPr lang="en-US" dirty="0"/>
                  <a:t>The logistic function converts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𝑖</m:t>
                        </m:r>
                      </m:sub>
                    </m:sSub>
                  </m:oMath>
                </a14:m>
                <a:r>
                  <a:rPr lang="en-US" dirty="0"/>
                  <a:t> to a probability</a:t>
                </a:r>
              </a:p>
            </p:txBody>
          </p:sp>
        </mc:Choice>
        <mc:Fallback xmlns="">
          <p:sp>
            <p:nvSpPr>
              <p:cNvPr id="13"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609600" y="80840"/>
                <a:ext cx="10972800" cy="1143000"/>
              </a:xfrm>
              <a:blipFill>
                <a:blip r:embed="rId10"/>
                <a:stretch>
                  <a:fillRect l="-1734" r="-1618" b="-6593"/>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F6600986-14BA-8042-BEE7-3BEA6B9695E8}"/>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175176"/>
      </p:ext>
    </p:extLst>
  </p:cSld>
  <p:clrMapOvr>
    <a:masterClrMapping/>
  </p:clrMapOvr>
  <mc:AlternateContent xmlns:mc="http://schemas.openxmlformats.org/markup-compatibility/2006" xmlns:p14="http://schemas.microsoft.com/office/powerpoint/2010/main">
    <mc:Choice Requires="p14">
      <p:transition spd="slow" p14:dur="2000" advTm="101013"/>
    </mc:Choice>
    <mc:Fallback xmlns="">
      <p:transition spd="slow" advTm="1010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1040887" y="2107102"/>
            <a:ext cx="4718921" cy="3712461"/>
            <a:chOff x="7037619" y="2319452"/>
            <a:chExt cx="4460752" cy="3356941"/>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037619" y="2319452"/>
                  <a:ext cx="4460752" cy="630298"/>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14:m>
                    <m:oMath xmlns:m="http://schemas.openxmlformats.org/officeDocument/2006/math">
                      <m:r>
                        <a:rPr lang="en-US" sz="2797" i="1">
                          <a:latin typeface="Cambria Math" panose="02040503050406030204" pitchFamily="18" charset="0"/>
                        </a:rPr>
                        <m:t>=</m:t>
                      </m:r>
                      <m:f>
                        <m:fPr>
                          <m:ctrlPr>
                            <a:rPr lang="en-US" sz="2797" i="1">
                              <a:latin typeface="Cambria Math" panose="02040503050406030204" pitchFamily="18" charset="0"/>
                            </a:rPr>
                          </m:ctrlPr>
                        </m:fPr>
                        <m:num>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num>
                        <m:den>
                          <m:r>
                            <a:rPr lang="en-US" sz="2797" i="1">
                              <a:latin typeface="Cambria Math" panose="02040503050406030204" pitchFamily="18" charset="0"/>
                            </a:rPr>
                            <m:t>1+</m:t>
                          </m:r>
                          <m:func>
                            <m:funcPr>
                              <m:ctrlPr>
                                <a:rPr lang="en-US" sz="2797" i="1">
                                  <a:latin typeface="Cambria Math" panose="02040503050406030204" pitchFamily="18" charset="0"/>
                                </a:rPr>
                              </m:ctrlPr>
                            </m:funcPr>
                            <m:fName>
                              <m:r>
                                <m:rPr>
                                  <m:sty m:val="p"/>
                                </m:rPr>
                                <a:rPr lang="en-US" sz="2797">
                                  <a:latin typeface="Cambria Math" panose="02040503050406030204" pitchFamily="18" charset="0"/>
                                </a:rPr>
                                <m:t>exp</m:t>
                              </m:r>
                            </m:fName>
                            <m:e>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e>
                              </m:d>
                            </m:e>
                          </m:func>
                        </m:den>
                      </m:f>
                    </m:oMath>
                  </a14:m>
                  <a:endParaRPr lang="en-US" sz="2797" dirty="0"/>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037619" y="2319452"/>
                  <a:ext cx="4460752" cy="630298"/>
                </a:xfrm>
                <a:prstGeom prst="rect">
                  <a:avLst/>
                </a:prstGeom>
                <a:blipFill>
                  <a:blip r:embed="rId5"/>
                  <a:stretch>
                    <a:fillRect l="-2413" b="-1071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7"/>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933D2D-79C8-40E1-8B33-F84CBDA226B8}"/>
                  </a:ext>
                </a:extLst>
              </p:cNvPr>
              <p:cNvSpPr txBox="1"/>
              <p:nvPr/>
            </p:nvSpPr>
            <p:spPr>
              <a:xfrm>
                <a:off x="6635805" y="2968112"/>
                <a:ext cx="4931099" cy="2120965"/>
              </a:xfrm>
              <a:prstGeom prst="rect">
                <a:avLst/>
              </a:prstGeom>
            </p:spPr>
            <p:txBody>
              <a:bodyPr wrap="square" rtlCol="0">
                <a:spAutoFit/>
              </a:bodyPr>
              <a:lstStyle/>
              <a:p>
                <a:pPr marL="342506" indent="-342506">
                  <a:buFont typeface="Wingdings" panose="05000000000000000000" pitchFamily="2" charset="2"/>
                  <a:buChar char="q"/>
                </a:pPr>
                <a:r>
                  <a:rPr lang="en-US" sz="2197" dirty="0"/>
                  <a:t>Large and positive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=1</m:t>
                    </m:r>
                  </m:oMath>
                </a14:m>
                <a:r>
                  <a:rPr lang="en-US" sz="2197" dirty="0"/>
                  <a:t> is likely</a:t>
                </a:r>
              </a:p>
              <a:p>
                <a:endParaRPr lang="en-US" sz="2197" dirty="0"/>
              </a:p>
              <a:p>
                <a:endParaRPr lang="en-US" sz="2197" dirty="0"/>
              </a:p>
              <a:p>
                <a:pPr marL="342506" indent="-342506">
                  <a:buFont typeface="Wingdings" panose="05000000000000000000" pitchFamily="2" charset="2"/>
                  <a:buChar char="q"/>
                </a:pPr>
                <a:r>
                  <a:rPr lang="en-US" sz="2197" dirty="0"/>
                  <a:t>Large and negative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𝑧</m:t>
                        </m:r>
                      </m:e>
                      <m:sub>
                        <m:r>
                          <a:rPr lang="en-US" sz="2197" i="1">
                            <a:latin typeface="Cambria Math" panose="02040503050406030204" pitchFamily="18" charset="0"/>
                          </a:rPr>
                          <m:t>𝑖</m:t>
                        </m:r>
                      </m:sub>
                    </m:sSub>
                  </m:oMath>
                </a14:m>
                <a:r>
                  <a:rPr lang="en-US" sz="2197" dirty="0"/>
                  <a:t> indicates that event </a:t>
                </a:r>
                <a14:m>
                  <m:oMath xmlns:m="http://schemas.openxmlformats.org/officeDocument/2006/math">
                    <m:sSub>
                      <m:sSubPr>
                        <m:ctrlPr>
                          <a:rPr lang="en-US" sz="2197" i="1">
                            <a:latin typeface="Cambria Math" panose="02040503050406030204" pitchFamily="18" charset="0"/>
                          </a:rPr>
                        </m:ctrlPr>
                      </m:sSubPr>
                      <m:e>
                        <m:r>
                          <a:rPr lang="en-US" sz="2197" i="1">
                            <a:latin typeface="Cambria Math" panose="02040503050406030204" pitchFamily="18" charset="0"/>
                          </a:rPr>
                          <m:t>𝑦</m:t>
                        </m:r>
                      </m:e>
                      <m:sub>
                        <m:r>
                          <a:rPr lang="en-US" sz="2197" i="1">
                            <a:latin typeface="Cambria Math" panose="02040503050406030204" pitchFamily="18" charset="0"/>
                          </a:rPr>
                          <m:t>𝑖</m:t>
                        </m:r>
                      </m:sub>
                    </m:sSub>
                    <m:r>
                      <a:rPr lang="en-US" sz="2197" i="1">
                        <a:latin typeface="Cambria Math" panose="02040503050406030204" pitchFamily="18" charset="0"/>
                      </a:rPr>
                      <m:t>=0</m:t>
                    </m:r>
                  </m:oMath>
                </a14:m>
                <a:r>
                  <a:rPr lang="en-US" sz="2197" dirty="0"/>
                  <a:t> is likely</a:t>
                </a:r>
              </a:p>
            </p:txBody>
          </p:sp>
        </mc:Choice>
        <mc:Fallback xmlns="">
          <p:sp>
            <p:nvSpPr>
              <p:cNvPr id="6" name="TextBox 5">
                <a:extLst>
                  <a:ext uri="{FF2B5EF4-FFF2-40B4-BE49-F238E27FC236}">
                    <a16:creationId xmlns:a16="http://schemas.microsoft.com/office/drawing/2014/main" id="{E2933D2D-79C8-40E1-8B33-F84CBDA226B8}"/>
                  </a:ext>
                </a:extLst>
              </p:cNvPr>
              <p:cNvSpPr txBox="1">
                <a:spLocks noRot="1" noChangeAspect="1" noMove="1" noResize="1" noEditPoints="1" noAdjustHandles="1" noChangeArrowheads="1" noChangeShapeType="1" noTextEdit="1"/>
              </p:cNvSpPr>
              <p:nvPr/>
            </p:nvSpPr>
            <p:spPr>
              <a:xfrm>
                <a:off x="6635805" y="2968112"/>
                <a:ext cx="4931099" cy="2120965"/>
              </a:xfrm>
              <a:prstGeom prst="rect">
                <a:avLst/>
              </a:prstGeom>
              <a:blipFill>
                <a:blip r:embed="rId8"/>
                <a:stretch>
                  <a:fillRect l="-1285" t="-1786"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B0E6F50-36DB-D942-97C3-7F75BF273DCC}"/>
                  </a:ext>
                </a:extLst>
              </p:cNvPr>
              <p:cNvSpPr txBox="1"/>
              <p:nvPr/>
            </p:nvSpPr>
            <p:spPr>
              <a:xfrm>
                <a:off x="2597226" y="1433445"/>
                <a:ext cx="6733121" cy="42094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𝑧</m:t>
                      </m:r>
                      <m:r>
                        <a:rPr lang="en-US" sz="2800" b="0" i="1" baseline="-25000" smtClean="0">
                          <a:latin typeface="Cambria Math" panose="02040503050406030204" pitchFamily="18" charset="0"/>
                        </a:rPr>
                        <m:t>𝑖</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1</m:t>
                          </m:r>
                        </m:sub>
                      </m:sSub>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1</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2</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2</m:t>
                          </m:r>
                        </m:sub>
                      </m:sSub>
                      <m:r>
                        <a:rPr lang="en-US" sz="2800" b="0" i="1" smtClean="0">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𝑀</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b="0" i="1" smtClean="0">
                              <a:latin typeface="Cambria Math" panose="02040503050406030204" pitchFamily="18" charset="0"/>
                            </a:rPr>
                            <m:t>𝑀</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𝑏</m:t>
                          </m:r>
                        </m:e>
                        <m:sub>
                          <m:r>
                            <a:rPr lang="en-US" sz="2800" b="0" i="1" smtClean="0">
                              <a:latin typeface="Cambria Math" panose="02040503050406030204" pitchFamily="18" charset="0"/>
                            </a:rPr>
                            <m:t>0</m:t>
                          </m:r>
                        </m:sub>
                      </m:sSub>
                    </m:oMath>
                  </m:oMathPara>
                </a14:m>
                <a:endParaRPr lang="en-US" sz="2800" baseline="-25000" dirty="0"/>
              </a:p>
            </p:txBody>
          </p:sp>
        </mc:Choice>
        <mc:Fallback xmlns="">
          <p:sp>
            <p:nvSpPr>
              <p:cNvPr id="10" name="TextBox 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597226" y="1433445"/>
                <a:ext cx="6733121" cy="420949"/>
              </a:xfrm>
              <a:prstGeom prst="rect">
                <a:avLst/>
              </a:prstGeom>
              <a:blipFill>
                <a:blip r:embed="rId9"/>
                <a:stretch>
                  <a:fillRect b="-1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itle 1">
                <a:extLst>
                  <a:ext uri="{FF2B5EF4-FFF2-40B4-BE49-F238E27FC236}">
                    <a16:creationId xmlns:a16="http://schemas.microsoft.com/office/drawing/2014/main" id="{FA38FB56-1BDC-F444-8A0C-33E708ADCEFF}"/>
                  </a:ext>
                </a:extLst>
              </p:cNvPr>
              <p:cNvSpPr>
                <a:spLocks noGrp="1"/>
              </p:cNvSpPr>
              <p:nvPr>
                <p:ph type="title"/>
              </p:nvPr>
            </p:nvSpPr>
            <p:spPr>
              <a:xfrm>
                <a:off x="609600" y="80840"/>
                <a:ext cx="10972800" cy="1143000"/>
              </a:xfrm>
            </p:spPr>
            <p:txBody>
              <a:bodyPr>
                <a:normAutofit/>
              </a:bodyPr>
              <a:lstStyle/>
              <a:p>
                <a:pPr algn="ctr"/>
                <a:r>
                  <a:rPr lang="en-US" dirty="0"/>
                  <a:t>The logistic function converts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𝑧</m:t>
                        </m:r>
                      </m:e>
                      <m:sub>
                        <m:r>
                          <a:rPr lang="en-US" i="1" dirty="0" smtClean="0">
                            <a:latin typeface="Cambria Math" panose="02040503050406030204" pitchFamily="18" charset="0"/>
                          </a:rPr>
                          <m:t>𝑖</m:t>
                        </m:r>
                      </m:sub>
                    </m:sSub>
                  </m:oMath>
                </a14:m>
                <a:r>
                  <a:rPr lang="en-US" dirty="0"/>
                  <a:t> to a probability</a:t>
                </a:r>
              </a:p>
            </p:txBody>
          </p:sp>
        </mc:Choice>
        <mc:Fallback xmlns="">
          <p:sp>
            <p:nvSpPr>
              <p:cNvPr id="12" name="Title 1">
                <a:extLst>
                  <a:ext uri="{FF2B5EF4-FFF2-40B4-BE49-F238E27FC236}">
                    <a16:creationId xmlns:a16="http://schemas.microsoft.com/office/drawing/2014/main" id="{FA38FB56-1BDC-F444-8A0C-33E708ADCEFF}"/>
                  </a:ext>
                </a:extLst>
              </p:cNvPr>
              <p:cNvSpPr>
                <a:spLocks noGrp="1" noRot="1" noChangeAspect="1" noMove="1" noResize="1" noEditPoints="1" noAdjustHandles="1" noChangeArrowheads="1" noChangeShapeType="1" noTextEdit="1"/>
              </p:cNvSpPr>
              <p:nvPr>
                <p:ph type="title"/>
              </p:nvPr>
            </p:nvSpPr>
            <p:spPr>
              <a:xfrm>
                <a:off x="609600" y="80840"/>
                <a:ext cx="10972800" cy="1143000"/>
              </a:xfrm>
              <a:blipFill>
                <a:blip r:embed="rId10"/>
                <a:stretch>
                  <a:fillRect l="-1734" r="-1618" b="-659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5C225A0-8B6D-CB4F-82DB-62D2A50D69FC}"/>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92913774"/>
      </p:ext>
    </p:extLst>
  </p:cSld>
  <p:clrMapOvr>
    <a:masterClrMapping/>
  </p:clrMapOvr>
  <mc:AlternateContent xmlns:mc="http://schemas.openxmlformats.org/markup-compatibility/2006" xmlns:p14="http://schemas.microsoft.com/office/powerpoint/2010/main">
    <mc:Choice Requires="p14">
      <p:transition spd="slow" p14:dur="2000" advTm="75844"/>
    </mc:Choice>
    <mc:Fallback xmlns="">
      <p:transition spd="slow" advTm="75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noAutofit/>
          </a:bodyPr>
          <a:lstStyle/>
          <a:p>
            <a:r>
              <a:rPr lang="en-US" sz="3600" u="sng" dirty="0"/>
              <a:t>Logistic Regression</a:t>
            </a:r>
            <a:r>
              <a:rPr lang="en-US" sz="3600" dirty="0"/>
              <a:t>: a linear model with a logistic “link” function that converts the prediction to a probability</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7" y="1837089"/>
                <a:ext cx="3511815"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797" b="0" i="1" dirty="0" smtClean="0">
                          <a:latin typeface="Cambria Math" panose="02040503050406030204" pitchFamily="18" charset="0"/>
                          <a:cs typeface="Times New Roman" panose="02020603050405020304" pitchFamily="18" charset="0"/>
                        </a:rPr>
                        <m:t>𝜎</m:t>
                      </m:r>
                      <m:d>
                        <m:dPr>
                          <m:ctrlPr>
                            <a:rPr lang="en-US" sz="2797" b="0" i="1" dirty="0" smtClean="0">
                              <a:latin typeface="Cambria Math" panose="02040503050406030204" pitchFamily="18" charset="0"/>
                              <a:cs typeface="Times New Roman" panose="02020603050405020304" pitchFamily="18" charset="0"/>
                            </a:rPr>
                          </m:ctrlPr>
                        </m:dPr>
                        <m:e>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b="0" i="1" dirty="0" smtClean="0">
                                  <a:latin typeface="Cambria Math" panose="02040503050406030204" pitchFamily="18" charset="0"/>
                                  <a:cs typeface="Times New Roman" panose="02020603050405020304" pitchFamily="18" charset="0"/>
                                </a:rPr>
                                <m:t>𝑖</m:t>
                              </m:r>
                            </m:sub>
                          </m:sSub>
                        </m:e>
                      </m:d>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𝑝</m:t>
                      </m:r>
                      <m:d>
                        <m:dPr>
                          <m:ctrlPr>
                            <a:rPr lang="en-US" sz="2797" i="1" dirty="0" smtClean="0">
                              <a:latin typeface="Cambria Math" panose="02040503050406030204" pitchFamily="18" charset="0"/>
                              <a:cs typeface="Times New Roman" panose="02020603050405020304" pitchFamily="18" charset="0"/>
                            </a:rPr>
                          </m:ctrlPr>
                        </m:dPr>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𝑦</m:t>
                              </m:r>
                            </m:e>
                            <m:sub>
                              <m:r>
                                <a:rPr lang="en-US" sz="2797" i="1" dirty="0">
                                  <a:latin typeface="Cambria Math" panose="02040503050406030204" pitchFamily="18" charset="0"/>
                                  <a:cs typeface="Times New Roman" panose="02020603050405020304" pitchFamily="18" charset="0"/>
                                </a:rPr>
                                <m:t>𝑖</m:t>
                              </m:r>
                            </m:sub>
                          </m:sSub>
                          <m:r>
                            <a:rPr lang="en-US" sz="2797" i="1" dirty="0">
                              <a:latin typeface="Cambria Math" panose="02040503050406030204" pitchFamily="18" charset="0"/>
                              <a:cs typeface="Times New Roman" panose="02020603050405020304" pitchFamily="18" charset="0"/>
                            </a:rPr>
                            <m:t>=1</m:t>
                          </m:r>
                        </m:e>
                        <m:e>
                          <m:sSub>
                            <m:sSubPr>
                              <m:ctrlPr>
                                <a:rPr lang="en-US" sz="2797" i="1" dirty="0">
                                  <a:latin typeface="Cambria Math" panose="02040503050406030204" pitchFamily="18" charset="0"/>
                                  <a:cs typeface="Times New Roman" panose="02020603050405020304" pitchFamily="18" charset="0"/>
                                </a:rPr>
                              </m:ctrlPr>
                            </m:sSubPr>
                            <m:e>
                              <m:r>
                                <a:rPr lang="en-US" sz="2797" i="1" dirty="0">
                                  <a:latin typeface="Cambria Math" panose="02040503050406030204" pitchFamily="18" charset="0"/>
                                  <a:cs typeface="Times New Roman" panose="02020603050405020304" pitchFamily="18" charset="0"/>
                                </a:rPr>
                                <m:t>𝑥</m:t>
                              </m:r>
                            </m:e>
                            <m:sub>
                              <m:r>
                                <a:rPr lang="en-US" sz="2797" i="1" dirty="0">
                                  <a:latin typeface="Cambria Math" panose="02040503050406030204" pitchFamily="18" charset="0"/>
                                  <a:cs typeface="Times New Roman" panose="02020603050405020304" pitchFamily="18" charset="0"/>
                                </a:rPr>
                                <m:t>𝑖</m:t>
                              </m:r>
                            </m:sub>
                          </m:sSub>
                        </m:e>
                      </m:d>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7" y="1837089"/>
                <a:ext cx="3511815" cy="5125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AB0E6F50-36DB-D942-97C3-7F75BF273DCC}"/>
                  </a:ext>
                </a:extLst>
              </p:cNvPr>
              <p:cNvSpPr txBox="1"/>
              <p:nvPr/>
            </p:nvSpPr>
            <p:spPr>
              <a:xfrm>
                <a:off x="5327075" y="5246903"/>
                <a:ext cx="652975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prstClr val="black"/>
                          </a:solidFill>
                          <a:latin typeface="Cambria Math" panose="02040503050406030204" pitchFamily="18" charset="0"/>
                          <a:cs typeface="Times New Roman" panose="02020603050405020304" pitchFamily="18" charset="0"/>
                        </a:rPr>
                        <m:t>𝑝</m:t>
                      </m:r>
                      <m:d>
                        <m:dPr>
                          <m:ctrlPr>
                            <a:rPr lang="en-US" sz="2400" i="1" dirty="0">
                              <a:solidFill>
                                <a:prstClr val="black"/>
                              </a:solidFill>
                              <a:latin typeface="Cambria Math" panose="02040503050406030204" pitchFamily="18" charset="0"/>
                              <a:cs typeface="Times New Roman" panose="02020603050405020304" pitchFamily="18" charset="0"/>
                            </a:rPr>
                          </m:ctrlPr>
                        </m:dPr>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𝑦</m:t>
                              </m:r>
                            </m:e>
                            <m:sub>
                              <m:r>
                                <a:rPr lang="en-US" sz="2400" i="1" dirty="0">
                                  <a:solidFill>
                                    <a:prstClr val="black"/>
                                  </a:solidFill>
                                  <a:latin typeface="Cambria Math" panose="02040503050406030204" pitchFamily="18" charset="0"/>
                                  <a:cs typeface="Times New Roman" panose="02020603050405020304" pitchFamily="18" charset="0"/>
                                </a:rPr>
                                <m:t>𝑖</m:t>
                              </m:r>
                            </m:sub>
                          </m:sSub>
                          <m:r>
                            <a:rPr lang="en-US" sz="2400" i="1" dirty="0">
                              <a:solidFill>
                                <a:prstClr val="black"/>
                              </a:solidFill>
                              <a:latin typeface="Cambria Math" panose="02040503050406030204" pitchFamily="18" charset="0"/>
                              <a:cs typeface="Times New Roman" panose="02020603050405020304" pitchFamily="18" charset="0"/>
                            </a:rPr>
                            <m:t>=1</m:t>
                          </m:r>
                        </m:e>
                        <m:e>
                          <m:sSub>
                            <m:sSubPr>
                              <m:ctrlPr>
                                <a:rPr lang="en-US" sz="2400" i="1" dirty="0">
                                  <a:solidFill>
                                    <a:prstClr val="black"/>
                                  </a:solidFill>
                                  <a:latin typeface="Cambria Math" panose="02040503050406030204" pitchFamily="18" charset="0"/>
                                  <a:cs typeface="Times New Roman" panose="02020603050405020304" pitchFamily="18" charset="0"/>
                                </a:rPr>
                              </m:ctrlPr>
                            </m:sSubPr>
                            <m:e>
                              <m:r>
                                <a:rPr lang="en-US" sz="2400" i="1" dirty="0">
                                  <a:solidFill>
                                    <a:prstClr val="black"/>
                                  </a:solidFill>
                                  <a:latin typeface="Cambria Math" panose="02040503050406030204" pitchFamily="18" charset="0"/>
                                  <a:cs typeface="Times New Roman" panose="02020603050405020304" pitchFamily="18" charset="0"/>
                                </a:rPr>
                                <m:t>𝑥</m:t>
                              </m:r>
                            </m:e>
                            <m:sub>
                              <m:r>
                                <a:rPr lang="en-US" sz="2400" i="1" dirty="0">
                                  <a:solidFill>
                                    <a:prstClr val="black"/>
                                  </a:solidFill>
                                  <a:latin typeface="Cambria Math" panose="02040503050406030204" pitchFamily="18" charset="0"/>
                                  <a:cs typeface="Times New Roman" panose="02020603050405020304" pitchFamily="18" charset="0"/>
                                </a:rPr>
                                <m:t>𝑖</m:t>
                              </m:r>
                            </m:sub>
                          </m:sSub>
                        </m:e>
                      </m:d>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77" name="TextBox 76">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5327075" y="5246903"/>
                <a:ext cx="6529754" cy="360804"/>
              </a:xfrm>
              <a:prstGeom prst="rect">
                <a:avLst/>
              </a:prstGeom>
              <a:blipFill>
                <a:blip r:embed="rId8"/>
                <a:stretch>
                  <a:fillRect b="-38983"/>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FF52BB9F-3ED0-634C-B60B-3188A299E45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0002537"/>
      </p:ext>
    </p:extLst>
  </p:cSld>
  <p:clrMapOvr>
    <a:masterClrMapping/>
  </p:clrMapOvr>
  <mc:AlternateContent xmlns:mc="http://schemas.openxmlformats.org/markup-compatibility/2006" xmlns:p14="http://schemas.microsoft.com/office/powerpoint/2010/main">
    <mc:Choice Requires="p14">
      <p:transition spd="slow" p14:dur="2000" advTm="65060"/>
    </mc:Choice>
    <mc:Fallback xmlns="">
      <p:transition spd="slow" advTm="650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sp>
        <p:nvSpPr>
          <p:cNvPr id="26" name="Title 1">
            <a:extLst>
              <a:ext uri="{FF2B5EF4-FFF2-40B4-BE49-F238E27FC236}">
                <a16:creationId xmlns:a16="http://schemas.microsoft.com/office/drawing/2014/main" id="{3BE97F26-52E9-744A-9F32-F4607725DAC2}"/>
              </a:ext>
            </a:extLst>
          </p:cNvPr>
          <p:cNvSpPr>
            <a:spLocks noGrp="1"/>
          </p:cNvSpPr>
          <p:nvPr>
            <p:ph type="title"/>
          </p:nvPr>
        </p:nvSpPr>
        <p:spPr>
          <a:xfrm>
            <a:off x="838200" y="365125"/>
            <a:ext cx="10515600" cy="1325563"/>
          </a:xfrm>
        </p:spPr>
        <p:txBody>
          <a:bodyPr>
            <a:noAutofit/>
          </a:bodyPr>
          <a:lstStyle/>
          <a:p>
            <a:r>
              <a:rPr lang="en-US" sz="3600" u="sng" dirty="0"/>
              <a:t>Logistic Regression</a:t>
            </a:r>
            <a:r>
              <a:rPr lang="en-US" sz="3600" dirty="0"/>
              <a:t>: a linear model with a logistic “link” function that converts the prediction to a probability</a:t>
            </a:r>
          </a:p>
        </p:txBody>
      </p:sp>
      <p:pic>
        <p:nvPicPr>
          <p:cNvPr id="2" name="Audio 1">
            <a:hlinkClick r:id="" action="ppaction://media"/>
            <a:extLst>
              <a:ext uri="{FF2B5EF4-FFF2-40B4-BE49-F238E27FC236}">
                <a16:creationId xmlns:a16="http://schemas.microsoft.com/office/drawing/2014/main" id="{CA1E8E23-A5DB-774F-8591-BC85ECC50CA3}"/>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6921691"/>
      </p:ext>
    </p:extLst>
  </p:cSld>
  <p:clrMapOvr>
    <a:masterClrMapping/>
  </p:clrMapOvr>
  <mc:AlternateContent xmlns:mc="http://schemas.openxmlformats.org/markup-compatibility/2006" xmlns:p14="http://schemas.microsoft.com/office/powerpoint/2010/main">
    <mc:Choice Requires="p14">
      <p:transition spd="slow" p14:dur="2000" advTm="29097"/>
    </mc:Choice>
    <mc:Fallback xmlns="">
      <p:transition spd="slow" advTm="290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p:txBody>
          <a:bodyPr/>
          <a:lstStyle/>
          <a:p>
            <a:r>
              <a:rPr lang="en-US" dirty="0"/>
              <a:t>Logistic Regression</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sp>
        <p:nvSpPr>
          <p:cNvPr id="23" name="Rectangle 22">
            <a:extLst>
              <a:ext uri="{FF2B5EF4-FFF2-40B4-BE49-F238E27FC236}">
                <a16:creationId xmlns:a16="http://schemas.microsoft.com/office/drawing/2014/main" id="{CFC55DEA-BE27-EE42-8E5B-314E55DFC52E}"/>
              </a:ext>
            </a:extLst>
          </p:cNvPr>
          <p:cNvSpPr/>
          <p:nvPr/>
        </p:nvSpPr>
        <p:spPr>
          <a:xfrm>
            <a:off x="879189" y="3200400"/>
            <a:ext cx="6025703" cy="3002901"/>
          </a:xfrm>
          <a:prstGeom prst="rect">
            <a:avLst/>
          </a:prstGeom>
          <a:solidFill>
            <a:srgbClr val="3F80CD">
              <a:alpha val="10980"/>
            </a:srgbClr>
          </a:solidFill>
          <a:ln w="28575"/>
        </p:spPr>
        <p:style>
          <a:lnRef idx="1">
            <a:schemeClr val="accent1"/>
          </a:lnRef>
          <a:fillRef idx="3">
            <a:schemeClr val="accent1"/>
          </a:fillRef>
          <a:effectRef idx="2">
            <a:schemeClr val="accent1"/>
          </a:effectRef>
          <a:fontRef idx="minor">
            <a:schemeClr val="lt1"/>
          </a:fontRef>
        </p:style>
        <p:txBody>
          <a:bodyPr rtlCol="0" anchor="ctr"/>
          <a:lstStyle/>
          <a:p>
            <a:r>
              <a:rPr lang="en-US" sz="2636" dirty="0">
                <a:solidFill>
                  <a:schemeClr val="tx1"/>
                </a:solidFill>
              </a:rPr>
              <a:t>					Linear</a:t>
            </a:r>
          </a:p>
          <a:p>
            <a:r>
              <a:rPr lang="en-US" sz="2636" dirty="0">
                <a:solidFill>
                  <a:schemeClr val="tx1"/>
                </a:solidFill>
              </a:rPr>
              <a:t>					Model</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B0E6F50-36DB-D942-97C3-7F75BF273DCC}"/>
                  </a:ext>
                </a:extLst>
              </p:cNvPr>
              <p:cNvSpPr txBox="1"/>
              <p:nvPr/>
            </p:nvSpPr>
            <p:spPr>
              <a:xfrm>
                <a:off x="7149425" y="5246903"/>
                <a:ext cx="4707404" cy="36080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prstClr val="black"/>
                              </a:solidFill>
                              <a:latin typeface="Cambria Math" panose="02040503050406030204" pitchFamily="18" charset="0"/>
                              <a:cs typeface="Times New Roman" panose="02020603050405020304" pitchFamily="18" charset="0"/>
                            </a:rPr>
                          </m:ctrlPr>
                        </m:sSubPr>
                        <m:e>
                          <m:r>
                            <a:rPr lang="en-US" sz="2400" b="0" i="1" dirty="0" smtClean="0">
                              <a:solidFill>
                                <a:prstClr val="black"/>
                              </a:solidFill>
                              <a:latin typeface="Cambria Math" panose="02040503050406030204" pitchFamily="18" charset="0"/>
                              <a:cs typeface="Times New Roman" panose="02020603050405020304" pitchFamily="18" charset="0"/>
                            </a:rPr>
                            <m:t>𝑝</m:t>
                          </m:r>
                        </m:e>
                        <m:sub>
                          <m:r>
                            <a:rPr lang="en-US" sz="2400" b="0" i="1" dirty="0" smtClean="0">
                              <a:solidFill>
                                <a:prstClr val="black"/>
                              </a:solidFill>
                              <a:latin typeface="Cambria Math" panose="02040503050406030204" pitchFamily="18" charset="0"/>
                              <a:cs typeface="Times New Roman" panose="02020603050405020304" pitchFamily="18" charset="0"/>
                            </a:rPr>
                            <m:t>𝑖</m:t>
                          </m:r>
                        </m:sub>
                      </m:sSub>
                      <m:r>
                        <a:rPr lang="en-US" sz="2400" b="0" i="1" dirty="0" smtClean="0">
                          <a:solidFill>
                            <a:prstClr val="black"/>
                          </a:solidFill>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𝑏</m:t>
                          </m:r>
                        </m:e>
                        <m:sub>
                          <m:r>
                            <a:rPr lang="en-US" sz="2400" b="0" i="1" smtClean="0">
                              <a:latin typeface="Cambria Math" panose="02040503050406030204" pitchFamily="18" charset="0"/>
                            </a:rPr>
                            <m:t>1</m:t>
                          </m:r>
                        </m:sub>
                      </m:s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𝑏</m:t>
                          </m:r>
                        </m:e>
                        <m:sub>
                          <m:r>
                            <a:rPr lang="en-US" sz="2400" b="0" i="1" smtClean="0">
                              <a:latin typeface="Cambria Math" panose="02040503050406030204" pitchFamily="18" charset="0"/>
                            </a:rPr>
                            <m:t>𝑀</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𝑖</m:t>
                          </m:r>
                          <m:r>
                            <a:rPr lang="en-US" sz="2400" b="0" i="1" smtClean="0">
                              <a:latin typeface="Cambria Math" panose="02040503050406030204" pitchFamily="18" charset="0"/>
                            </a:rPr>
                            <m:t>𝑀</m:t>
                          </m:r>
                        </m:sub>
                      </m:sSub>
                      <m:r>
                        <a:rPr lang="en-US" sz="2400" b="0" i="1" smtClean="0">
                          <a:latin typeface="Cambria Math" panose="02040503050406030204" pitchFamily="18" charset="0"/>
                        </a:rPr>
                        <m:t>)</m:t>
                      </m:r>
                    </m:oMath>
                  </m:oMathPara>
                </a14:m>
                <a:endParaRPr lang="en-US" sz="2400" baseline="-25000" dirty="0"/>
              </a:p>
            </p:txBody>
          </p:sp>
        </mc:Choice>
        <mc:Fallback xmlns="">
          <p:sp>
            <p:nvSpPr>
              <p:cNvPr id="24" name="TextBox 23">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7149425" y="5246903"/>
                <a:ext cx="4707404" cy="360804"/>
              </a:xfrm>
              <a:prstGeom prst="rect">
                <a:avLst/>
              </a:prstGeom>
              <a:blipFill>
                <a:blip r:embed="rId8"/>
                <a:stretch>
                  <a:fillRect l="-1036" r="-1813" b="-38983"/>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B8434F14-258D-1C46-BB81-05A6703BF5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8150053"/>
      </p:ext>
    </p:extLst>
  </p:cSld>
  <p:clrMapOvr>
    <a:masterClrMapping/>
  </p:clrMapOvr>
  <mc:AlternateContent xmlns:mc="http://schemas.openxmlformats.org/markup-compatibility/2006" xmlns:p14="http://schemas.microsoft.com/office/powerpoint/2010/main">
    <mc:Choice Requires="p14">
      <p:transition spd="slow" p14:dur="2000" advTm="9464"/>
    </mc:Choice>
    <mc:Fallback xmlns="">
      <p:transition spd="slow" advTm="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4949</Words>
  <Application>Microsoft Macintosh PowerPoint</Application>
  <PresentationFormat>Widescreen</PresentationFormat>
  <Paragraphs>494</Paragraphs>
  <Slides>32</Slides>
  <Notes>32</Notes>
  <HiddenSlides>0</HiddenSlides>
  <MMClips>32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Calibri Light</vt:lpstr>
      <vt:lpstr>Cambria Math</vt:lpstr>
      <vt:lpstr>Helvetica Neue</vt:lpstr>
      <vt:lpstr>Times New Roman</vt:lpstr>
      <vt:lpstr>Wingdings</vt:lpstr>
      <vt:lpstr>Office Theme</vt:lpstr>
      <vt:lpstr>Logistic Regression </vt:lpstr>
      <vt:lpstr>features x -&gt; prediction y: a predictive model</vt:lpstr>
      <vt:lpstr>Simple models often work well for clinical data!</vt:lpstr>
      <vt:lpstr>Can we use a linear model?</vt:lpstr>
      <vt:lpstr>The logistic function converts z_i to a probability</vt:lpstr>
      <vt:lpstr>The logistic function converts z_i to a probability</vt:lpstr>
      <vt:lpstr>Logistic Regression: a linear model with a logistic “link” function that converts the prediction to a probability</vt:lpstr>
      <vt:lpstr>Logistic Regression: a linear model with a logistic “link” function that converts the prediction to a probability</vt:lpstr>
      <vt:lpstr>Logistic Regression</vt:lpstr>
      <vt:lpstr>Logistic Regression</vt:lpstr>
      <vt:lpstr>ICU Mortality Prediction</vt:lpstr>
      <vt:lpstr>Example: ICU Mortality Prediction</vt:lpstr>
      <vt:lpstr>Example: ICU Mortality Prediction</vt:lpstr>
      <vt:lpstr>Impact on the Sigmoid Function</vt:lpstr>
      <vt:lpstr>The logistic function just converts the patient’s log-odds (of mortality) to the corresponding probability.</vt:lpstr>
      <vt:lpstr>Building the Training Set</vt:lpstr>
      <vt:lpstr>Learning Model Parameters</vt:lpstr>
      <vt:lpstr>PowerPoint Presentation</vt:lpstr>
      <vt:lpstr>PowerPoint Presentation</vt:lpstr>
      <vt:lpstr>PowerPoint Presentation</vt:lpstr>
      <vt:lpstr>Recognizing Handwritten Digits</vt:lpstr>
      <vt:lpstr>The MNIST Dataset</vt:lpstr>
      <vt:lpstr>Images are Encoded as Numbers</vt:lpstr>
      <vt:lpstr>Vectorization</vt:lpstr>
      <vt:lpstr>Start With The Binary Case</vt:lpstr>
      <vt:lpstr>Learning on MNIST</vt:lpstr>
      <vt:lpstr>Zooming in on 0/1</vt:lpstr>
      <vt:lpstr>Zooming in on 0/1</vt:lpstr>
      <vt:lpstr>Zooming in on 0/1</vt:lpstr>
      <vt:lpstr>Learned Weights for 0/1</vt:lpstr>
      <vt:lpstr>Logistic Regression is a “Linear” Classifier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Health Data Science</dc:title>
  <dc:creator>Matthew Engelhard, M.D., Ph.D.</dc:creator>
  <cp:lastModifiedBy>Matthew Engelhard, M.D., Ph.D.</cp:lastModifiedBy>
  <cp:revision>33</cp:revision>
  <dcterms:created xsi:type="dcterms:W3CDTF">2021-05-03T22:39:18Z</dcterms:created>
  <dcterms:modified xsi:type="dcterms:W3CDTF">2023-04-26T21:36:46Z</dcterms:modified>
</cp:coreProperties>
</file>